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Lst>
  <p:sldSz cy="10058400" cx="7772400"/>
  <p:notesSz cx="6858000" cy="9144000"/>
  <p:embeddedFontLst>
    <p:embeddedFont>
      <p:font typeface="Halant"/>
      <p:regular r:id="rId19"/>
      <p:bold r:id="rId20"/>
    </p:embeddedFont>
    <p:embeddedFont>
      <p:font typeface="Inter SemiBold"/>
      <p:regular r:id="rId21"/>
      <p:bold r:id="rId22"/>
      <p:italic r:id="rId23"/>
      <p:boldItalic r:id="rId24"/>
    </p:embeddedFont>
    <p:embeddedFont>
      <p:font typeface="Inter"/>
      <p:regular r:id="rId25"/>
      <p:bold r:id="rId26"/>
      <p:italic r:id="rId27"/>
      <p:boldItalic r:id="rId28"/>
    </p:embeddedFont>
    <p:embeddedFont>
      <p:font typeface="Plus Jakarta Sans"/>
      <p:regular r:id="rId29"/>
      <p:bold r:id="rId30"/>
      <p:italic r:id="rId31"/>
      <p:boldItalic r:id="rId32"/>
    </p:embeddedFont>
    <p:embeddedFont>
      <p:font typeface="Plus Jakarta Sans Medium"/>
      <p:regular r:id="rId33"/>
      <p:bold r:id="rId34"/>
      <p:italic r:id="rId35"/>
      <p:boldItalic r:id="rId3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256ADD9-04BD-4659-AFFE-B5A5A882039D}">
  <a:tblStyle styleId="{6256ADD9-04BD-4659-AFFE-B5A5A882039D}"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DCF2EA7C-E305-473A-8996-DC8AE4F13D95}"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Halant-bold.fntdata"/><Relationship Id="rId22" Type="http://schemas.openxmlformats.org/officeDocument/2006/relationships/font" Target="fonts/InterSemiBold-bold.fntdata"/><Relationship Id="rId21" Type="http://schemas.openxmlformats.org/officeDocument/2006/relationships/font" Target="fonts/InterSemiBold-regular.fntdata"/><Relationship Id="rId24" Type="http://schemas.openxmlformats.org/officeDocument/2006/relationships/font" Target="fonts/InterSemiBold-boldItalic.fntdata"/><Relationship Id="rId23" Type="http://schemas.openxmlformats.org/officeDocument/2006/relationships/font" Target="fonts/InterSemiBold-italic.fntdata"/><Relationship Id="rId1" Type="http://schemas.openxmlformats.org/officeDocument/2006/relationships/theme" Target="theme/theme4.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Inter-bold.fntdata"/><Relationship Id="rId25" Type="http://schemas.openxmlformats.org/officeDocument/2006/relationships/font" Target="fonts/Inter-regular.fntdata"/><Relationship Id="rId28" Type="http://schemas.openxmlformats.org/officeDocument/2006/relationships/font" Target="fonts/Inter-boldItalic.fntdata"/><Relationship Id="rId27" Type="http://schemas.openxmlformats.org/officeDocument/2006/relationships/font" Target="fonts/Inter-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regular.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PlusJakartaSans-italic.fntdata"/><Relationship Id="rId30" Type="http://schemas.openxmlformats.org/officeDocument/2006/relationships/font" Target="fonts/PlusJakartaSans-bold.fntdata"/><Relationship Id="rId11" Type="http://schemas.openxmlformats.org/officeDocument/2006/relationships/slide" Target="slides/slide3.xml"/><Relationship Id="rId33" Type="http://schemas.openxmlformats.org/officeDocument/2006/relationships/font" Target="fonts/PlusJakartaSansMedium-regular.fntdata"/><Relationship Id="rId10" Type="http://schemas.openxmlformats.org/officeDocument/2006/relationships/slide" Target="slides/slide2.xml"/><Relationship Id="rId32" Type="http://schemas.openxmlformats.org/officeDocument/2006/relationships/font" Target="fonts/PlusJakartaSans-boldItalic.fntdata"/><Relationship Id="rId13" Type="http://schemas.openxmlformats.org/officeDocument/2006/relationships/slide" Target="slides/slide5.xml"/><Relationship Id="rId35" Type="http://schemas.openxmlformats.org/officeDocument/2006/relationships/font" Target="fonts/PlusJakartaSansMedium-italic.fntdata"/><Relationship Id="rId12" Type="http://schemas.openxmlformats.org/officeDocument/2006/relationships/slide" Target="slides/slide4.xml"/><Relationship Id="rId34" Type="http://schemas.openxmlformats.org/officeDocument/2006/relationships/font" Target="fonts/PlusJakartaSansMedium-bold.fntdata"/><Relationship Id="rId15" Type="http://schemas.openxmlformats.org/officeDocument/2006/relationships/slide" Target="slides/slide7.xml"/><Relationship Id="rId14" Type="http://schemas.openxmlformats.org/officeDocument/2006/relationships/slide" Target="slides/slide6.xml"/><Relationship Id="rId36" Type="http://schemas.openxmlformats.org/officeDocument/2006/relationships/font" Target="fonts/PlusJakartaSansMedium-boldItalic.fntdata"/><Relationship Id="rId17" Type="http://schemas.openxmlformats.org/officeDocument/2006/relationships/slide" Target="slides/slide9.xml"/><Relationship Id="rId16" Type="http://schemas.openxmlformats.org/officeDocument/2006/relationships/slide" Target="slides/slide8.xml"/><Relationship Id="rId19" Type="http://schemas.openxmlformats.org/officeDocument/2006/relationships/font" Target="fonts/Halant-regular.fntdata"/><Relationship Id="rId18"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4ed0cbc560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4ed0cbc56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g359766f6264_0_29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47" name="Google Shape;247;g359766f6264_0_2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35848b3514a_0_51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35848b3514a_0_5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35848b3514a_0_52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35848b3514a_0_5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g3596ad1d2ab_0_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1" name="Google Shape;171;g3596ad1d2ab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g359766f6264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2" name="Google Shape;182;g359766f626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359766f6264_0_17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359766f6264_0_1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g35848b3514a_0_1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2" name="Google Shape;212;g35848b3514a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g3596ad1d2ab_0_6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1" name="Google Shape;221;g3596ad1d2ab_0_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4" name="Shape 234"/>
        <p:cNvGrpSpPr/>
        <p:nvPr/>
      </p:nvGrpSpPr>
      <p:grpSpPr>
        <a:xfrm>
          <a:off x="0" y="0"/>
          <a:ext cx="0" cy="0"/>
          <a:chOff x="0" y="0"/>
          <a:chExt cx="0" cy="0"/>
        </a:xfrm>
      </p:grpSpPr>
      <p:sp>
        <p:nvSpPr>
          <p:cNvPr id="235" name="Google Shape;235;g359766f6264_0_5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36" name="Google Shape;236;g359766f6264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2.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0.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graphicFrame>
        <p:nvGraphicFramePr>
          <p:cNvPr id="144" name="Google Shape;144;p37"/>
          <p:cNvGraphicFramePr/>
          <p:nvPr/>
        </p:nvGraphicFramePr>
        <p:xfrm>
          <a:off x="469041" y="1410920"/>
          <a:ext cx="3000000" cy="3000000"/>
        </p:xfrm>
        <a:graphic>
          <a:graphicData uri="http://schemas.openxmlformats.org/drawingml/2006/table">
            <a:tbl>
              <a:tblPr>
                <a:noFill/>
                <a:tableStyleId>{6256ADD9-04BD-4659-AFFE-B5A5A882039D}</a:tableStyleId>
              </a:tblPr>
              <a:tblGrid>
                <a:gridCol w="6947875"/>
              </a:tblGrid>
              <a:tr h="299750">
                <a:tc>
                  <a:txBody>
                    <a:bodyPr/>
                    <a:lstStyle/>
                    <a:p>
                      <a:pPr indent="0" lvl="0" marL="0" rtl="0" algn="l">
                        <a:spcBef>
                          <a:spcPts val="0"/>
                        </a:spcBef>
                        <a:spcAft>
                          <a:spcPts val="0"/>
                        </a:spcAft>
                        <a:buNone/>
                      </a:pPr>
                      <a:r>
                        <a:rPr b="1" lang="en" sz="1200">
                          <a:latin typeface="Halant"/>
                          <a:ea typeface="Halant"/>
                          <a:cs typeface="Halant"/>
                          <a:sym typeface="Halant"/>
                        </a:rPr>
                        <a:t>Directions:</a:t>
                      </a:r>
                      <a:r>
                        <a:rPr lang="en" sz="1200">
                          <a:latin typeface="Halant"/>
                          <a:ea typeface="Halant"/>
                          <a:cs typeface="Halant"/>
                          <a:sym typeface="Halant"/>
                        </a:rPr>
                        <a:t> Follow along with the slides to answer the following questions.</a:t>
                      </a:r>
                      <a:endParaRPr sz="1200">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50050">
                <a:tc>
                  <a:txBody>
                    <a:bodyPr/>
                    <a:lstStyle/>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a:t>
                      </a:r>
                      <a:r>
                        <a:rPr lang="en" sz="1200">
                          <a:solidFill>
                            <a:schemeClr val="dk1"/>
                          </a:solidFill>
                          <a:latin typeface="Inter"/>
                          <a:ea typeface="Inter"/>
                          <a:cs typeface="Inter"/>
                          <a:sym typeface="Inter"/>
                        </a:rPr>
                        <a:t>How did global events like World War I, World War II, and the Cold War contribute to African independence movements?</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a:t>
                      </a:r>
                      <a:r>
                        <a:rPr lang="en" sz="1200">
                          <a:solidFill>
                            <a:schemeClr val="dk1"/>
                          </a:solidFill>
                          <a:latin typeface="Inter"/>
                          <a:ea typeface="Inter"/>
                          <a:cs typeface="Inter"/>
                          <a:sym typeface="Inter"/>
                        </a:rPr>
                        <a:t>Based on the timeline, what year would you argue the African Independence movement began? Explain your answer. </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Say-it-in-Six: Define Pan-Africanism</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6) Why might some leaders prioritize national independence over continental unity?</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7) List three strategies used to </a:t>
                      </a:r>
                      <a:r>
                        <a:rPr lang="en" sz="1200">
                          <a:solidFill>
                            <a:schemeClr val="dk1"/>
                          </a:solidFill>
                          <a:latin typeface="Inter"/>
                          <a:ea typeface="Inter"/>
                          <a:cs typeface="Inter"/>
                          <a:sym typeface="Inter"/>
                        </a:rPr>
                        <a:t>achieve</a:t>
                      </a:r>
                      <a:r>
                        <a:rPr lang="en" sz="1200">
                          <a:solidFill>
                            <a:schemeClr val="dk1"/>
                          </a:solidFill>
                          <a:latin typeface="Inter"/>
                          <a:ea typeface="Inter"/>
                          <a:cs typeface="Inter"/>
                          <a:sym typeface="Inter"/>
                        </a:rPr>
                        <a:t> independence.</a:t>
                      </a:r>
                      <a:endParaRPr sz="1200">
                        <a:solidFill>
                          <a:schemeClr val="dk1"/>
                        </a:solidFill>
                        <a:latin typeface="Inter"/>
                        <a:ea typeface="Inter"/>
                        <a:cs typeface="Inter"/>
                        <a:sym typeface="Inter"/>
                      </a:endParaRPr>
                    </a:p>
                    <a:p>
                      <a:pPr indent="-304800" lvl="0" marL="857250" rtl="0" algn="l">
                        <a:spcBef>
                          <a:spcPts val="0"/>
                        </a:spcBef>
                        <a:spcAft>
                          <a:spcPts val="0"/>
                        </a:spcAft>
                        <a:buClr>
                          <a:schemeClr val="dk1"/>
                        </a:buClr>
                        <a:buSzPts val="1200"/>
                        <a:buFont typeface="Inter"/>
                        <a:buChar char="●"/>
                      </a:pPr>
                      <a:r>
                        <a:t/>
                      </a:r>
                      <a:endParaRPr b="1" sz="1200">
                        <a:solidFill>
                          <a:srgbClr val="E95C3D"/>
                        </a:solidFill>
                        <a:latin typeface="Inter"/>
                        <a:ea typeface="Inter"/>
                        <a:cs typeface="Inter"/>
                        <a:sym typeface="Inter"/>
                      </a:endParaRPr>
                    </a:p>
                    <a:p>
                      <a:pPr indent="0" lvl="0" marL="914400" rtl="0" algn="l">
                        <a:spcBef>
                          <a:spcPts val="0"/>
                        </a:spcBef>
                        <a:spcAft>
                          <a:spcPts val="0"/>
                        </a:spcAft>
                        <a:buNone/>
                      </a:pPr>
                      <a:r>
                        <a:t/>
                      </a:r>
                      <a:endParaRPr b="1" sz="1200">
                        <a:solidFill>
                          <a:srgbClr val="E95C3D"/>
                        </a:solidFill>
                        <a:latin typeface="Inter"/>
                        <a:ea typeface="Inter"/>
                        <a:cs typeface="Inter"/>
                        <a:sym typeface="Inter"/>
                      </a:endParaRPr>
                    </a:p>
                    <a:p>
                      <a:pPr indent="-304800" lvl="0" marL="857250" rtl="0" algn="l">
                        <a:spcBef>
                          <a:spcPts val="0"/>
                        </a:spcBef>
                        <a:spcAft>
                          <a:spcPts val="0"/>
                        </a:spcAft>
                        <a:buClr>
                          <a:schemeClr val="dk1"/>
                        </a:buClr>
                        <a:buSzPts val="1200"/>
                        <a:buFont typeface="Inter"/>
                        <a:buChar char="●"/>
                      </a:pPr>
                      <a:r>
                        <a:t/>
                      </a:r>
                      <a:endParaRPr b="1" sz="1200">
                        <a:solidFill>
                          <a:srgbClr val="E95C3D"/>
                        </a:solidFill>
                        <a:latin typeface="Inter"/>
                        <a:ea typeface="Inter"/>
                        <a:cs typeface="Inter"/>
                        <a:sym typeface="Inter"/>
                      </a:endParaRPr>
                    </a:p>
                    <a:p>
                      <a:pPr indent="0" lvl="0" marL="914400" rtl="0" algn="l">
                        <a:spcBef>
                          <a:spcPts val="0"/>
                        </a:spcBef>
                        <a:spcAft>
                          <a:spcPts val="0"/>
                        </a:spcAft>
                        <a:buNone/>
                      </a:pPr>
                      <a:r>
                        <a:t/>
                      </a:r>
                      <a:endParaRPr b="1" sz="1200">
                        <a:solidFill>
                          <a:srgbClr val="E95C3D"/>
                        </a:solidFill>
                        <a:latin typeface="Inter"/>
                        <a:ea typeface="Inter"/>
                        <a:cs typeface="Inter"/>
                        <a:sym typeface="Inter"/>
                      </a:endParaRPr>
                    </a:p>
                    <a:p>
                      <a:pPr indent="-304800" lvl="0" marL="857250" rtl="0" algn="l">
                        <a:spcBef>
                          <a:spcPts val="0"/>
                        </a:spcBef>
                        <a:spcAft>
                          <a:spcPts val="0"/>
                        </a:spcAft>
                        <a:buClr>
                          <a:schemeClr val="dk1"/>
                        </a:buClr>
                        <a:buSzPts val="1200"/>
                        <a:buFont typeface="Inter"/>
                        <a:buChar char="●"/>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8) </a:t>
                      </a:r>
                      <a:r>
                        <a:rPr lang="en" sz="1200">
                          <a:solidFill>
                            <a:schemeClr val="dk1"/>
                          </a:solidFill>
                          <a:latin typeface="Inter"/>
                          <a:ea typeface="Inter"/>
                          <a:cs typeface="Inter"/>
                          <a:sym typeface="Inter"/>
                        </a:rPr>
                        <a:t>How did women contribute to independence movements beyond protests?</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9) How do Pan-African ideas continue to influence Africa and the African diaspora today?</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45" name="Google Shape;145;p37"/>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Contextualization</a:t>
            </a:r>
            <a:endParaRPr sz="1300">
              <a:latin typeface="Inter"/>
              <a:ea typeface="Inter"/>
              <a:cs typeface="Inter"/>
              <a:sym typeface="Inter"/>
            </a:endParaRPr>
          </a:p>
        </p:txBody>
      </p:sp>
      <p:sp>
        <p:nvSpPr>
          <p:cNvPr id="146" name="Google Shape;146;p3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Guided Notes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Comparing African Independence Movements</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47" name="Google Shape;147;p37"/>
          <p:cNvPicPr preferRelativeResize="0"/>
          <p:nvPr/>
        </p:nvPicPr>
        <p:blipFill>
          <a:blip r:embed="rId3">
            <a:alphaModFix/>
          </a:blip>
          <a:stretch>
            <a:fillRect/>
          </a:stretch>
        </p:blipFill>
        <p:spPr>
          <a:xfrm>
            <a:off x="216272" y="78597"/>
            <a:ext cx="1056536" cy="438114"/>
          </a:xfrm>
          <a:prstGeom prst="rect">
            <a:avLst/>
          </a:prstGeom>
          <a:noFill/>
          <a:ln>
            <a:noFill/>
          </a:ln>
        </p:spPr>
      </p:pic>
      <p:sp>
        <p:nvSpPr>
          <p:cNvPr id="148" name="Google Shape;148;p37"/>
          <p:cNvSpPr txBox="1"/>
          <p:nvPr/>
        </p:nvSpPr>
        <p:spPr>
          <a:xfrm>
            <a:off x="359789" y="1052242"/>
            <a:ext cx="75570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48" name="Shape 248"/>
        <p:cNvGrpSpPr/>
        <p:nvPr/>
      </p:nvGrpSpPr>
      <p:grpSpPr>
        <a:xfrm>
          <a:off x="0" y="0"/>
          <a:ext cx="0" cy="0"/>
          <a:chOff x="0" y="0"/>
          <a:chExt cx="0" cy="0"/>
        </a:xfrm>
      </p:grpSpPr>
      <p:sp>
        <p:nvSpPr>
          <p:cNvPr id="249" name="Google Shape;249;p46"/>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Comparison (Exemplar)</a:t>
            </a:r>
            <a:endParaRPr sz="2500">
              <a:solidFill>
                <a:schemeClr val="dk1"/>
              </a:solidFill>
              <a:latin typeface="Plus Jakarta Sans"/>
              <a:ea typeface="Plus Jakarta Sans"/>
              <a:cs typeface="Plus Jakarta Sans"/>
              <a:sym typeface="Plus Jakarta Sans"/>
            </a:endParaRPr>
          </a:p>
        </p:txBody>
      </p:sp>
      <p:sp>
        <p:nvSpPr>
          <p:cNvPr id="250" name="Google Shape;250;p4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51" name="Google Shape;251;p46"/>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52" name="Google Shape;252;p4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53" name="Google Shape;253;p46"/>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254" name="Google Shape;254;p46"/>
          <p:cNvSpPr txBox="1"/>
          <p:nvPr/>
        </p:nvSpPr>
        <p:spPr>
          <a:xfrm>
            <a:off x="503838" y="2163829"/>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800">
                <a:solidFill>
                  <a:srgbClr val="E95C3D"/>
                </a:solidFill>
                <a:latin typeface="Inter"/>
                <a:ea typeface="Inter"/>
                <a:cs typeface="Inter"/>
                <a:sym typeface="Inter"/>
              </a:rPr>
              <a:t>Kenya</a:t>
            </a:r>
            <a:endParaRPr b="1" sz="1800">
              <a:solidFill>
                <a:srgbClr val="E95C3D"/>
              </a:solidFill>
              <a:latin typeface="Inter"/>
              <a:ea typeface="Inter"/>
              <a:cs typeface="Inter"/>
              <a:sym typeface="Inter"/>
            </a:endParaRPr>
          </a:p>
        </p:txBody>
      </p:sp>
      <p:sp>
        <p:nvSpPr>
          <p:cNvPr id="255" name="Google Shape;255;p46"/>
          <p:cNvSpPr txBox="1"/>
          <p:nvPr/>
        </p:nvSpPr>
        <p:spPr>
          <a:xfrm>
            <a:off x="4970083" y="2163831"/>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800">
                <a:solidFill>
                  <a:srgbClr val="E95C3D"/>
                </a:solidFill>
                <a:latin typeface="Inter"/>
                <a:ea typeface="Inter"/>
                <a:cs typeface="Inter"/>
                <a:sym typeface="Inter"/>
              </a:rPr>
              <a:t>Algeria</a:t>
            </a:r>
            <a:endParaRPr b="1" sz="1800">
              <a:solidFill>
                <a:srgbClr val="E95C3D"/>
              </a:solidFill>
              <a:latin typeface="Inter"/>
              <a:ea typeface="Inter"/>
              <a:cs typeface="Inter"/>
              <a:sym typeface="Inter"/>
            </a:endParaRPr>
          </a:p>
        </p:txBody>
      </p:sp>
      <p:graphicFrame>
        <p:nvGraphicFramePr>
          <p:cNvPr id="256" name="Google Shape;256;p46"/>
          <p:cNvGraphicFramePr/>
          <p:nvPr/>
        </p:nvGraphicFramePr>
        <p:xfrm>
          <a:off x="503824" y="3910029"/>
          <a:ext cx="3000000" cy="3000000"/>
        </p:xfrm>
        <a:graphic>
          <a:graphicData uri="http://schemas.openxmlformats.org/drawingml/2006/table">
            <a:tbl>
              <a:tblPr>
                <a:noFill/>
                <a:tableStyleId>{DCF2EA7C-E305-473A-8996-DC8AE4F13D95}</a:tableStyleId>
              </a:tblPr>
              <a:tblGrid>
                <a:gridCol w="2254925"/>
                <a:gridCol w="2254925"/>
                <a:gridCol w="2254925"/>
              </a:tblGrid>
              <a:tr h="1119175">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1</a:t>
                      </a:r>
                      <a:endParaRPr sz="1800">
                        <a:latin typeface="Inter SemiBold"/>
                        <a:ea typeface="Inter SemiBold"/>
                        <a:cs typeface="Inter SemiBold"/>
                        <a:sym typeface="Inter SemiBold"/>
                      </a:endParaRPr>
                    </a:p>
                    <a:p>
                      <a:pPr indent="0" lvl="0" marL="0" rtl="0" algn="ctr">
                        <a:spcBef>
                          <a:spcPts val="0"/>
                        </a:spcBef>
                        <a:spcAft>
                          <a:spcPts val="0"/>
                        </a:spcAft>
                        <a:buNone/>
                      </a:pPr>
                      <a:r>
                        <a:rPr lang="en" sz="1200">
                          <a:solidFill>
                            <a:srgbClr val="E95C3D"/>
                          </a:solidFill>
                          <a:latin typeface="Inter SemiBold"/>
                          <a:ea typeface="Inter SemiBold"/>
                          <a:cs typeface="Inter SemiBold"/>
                          <a:sym typeface="Inter SemiBold"/>
                        </a:rPr>
                        <a:t>Both fought for independence from European colonial powers</a:t>
                      </a:r>
                      <a:endParaRPr sz="1200">
                        <a:solidFill>
                          <a:srgbClr val="E95C3D"/>
                        </a:solidFill>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2</a:t>
                      </a:r>
                      <a:endParaRPr sz="1800">
                        <a:latin typeface="Inter SemiBold"/>
                        <a:ea typeface="Inter SemiBold"/>
                        <a:cs typeface="Inter SemiBold"/>
                        <a:sym typeface="Inter SemiBold"/>
                      </a:endParaRPr>
                    </a:p>
                    <a:p>
                      <a:pPr indent="0" lvl="0" marL="0" rtl="0" algn="ctr">
                        <a:spcBef>
                          <a:spcPts val="0"/>
                        </a:spcBef>
                        <a:spcAft>
                          <a:spcPts val="0"/>
                        </a:spcAft>
                        <a:buNone/>
                      </a:pPr>
                      <a:r>
                        <a:rPr lang="en" sz="1200">
                          <a:solidFill>
                            <a:srgbClr val="E95C3D"/>
                          </a:solidFill>
                          <a:latin typeface="Inter SemiBold"/>
                          <a:ea typeface="Inter SemiBold"/>
                          <a:cs typeface="Inter SemiBold"/>
                          <a:sym typeface="Inter SemiBold"/>
                        </a:rPr>
                        <a:t>Both used multiple forms of resistance, including military action and political organizing.</a:t>
                      </a:r>
                      <a:endParaRPr sz="1200">
                        <a:solidFill>
                          <a:srgbClr val="E95C3D"/>
                        </a:solidFill>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3</a:t>
                      </a:r>
                      <a:endParaRPr sz="1800">
                        <a:latin typeface="Inter SemiBold"/>
                        <a:ea typeface="Inter SemiBold"/>
                        <a:cs typeface="Inter SemiBold"/>
                        <a:sym typeface="Inter SemiBold"/>
                      </a:endParaRPr>
                    </a:p>
                    <a:p>
                      <a:pPr indent="0" lvl="0" marL="0" rtl="0" algn="ctr">
                        <a:spcBef>
                          <a:spcPts val="0"/>
                        </a:spcBef>
                        <a:spcAft>
                          <a:spcPts val="0"/>
                        </a:spcAft>
                        <a:buNone/>
                      </a:pPr>
                      <a:r>
                        <a:rPr lang="en" sz="1200">
                          <a:solidFill>
                            <a:srgbClr val="E95C3D"/>
                          </a:solidFill>
                          <a:latin typeface="Inter SemiBold"/>
                          <a:ea typeface="Inter SemiBold"/>
                          <a:cs typeface="Inter SemiBold"/>
                          <a:sym typeface="Inter SemiBold"/>
                        </a:rPr>
                        <a:t>Both had prominent women involved in the struggle</a:t>
                      </a:r>
                      <a:endParaRPr sz="1200">
                        <a:solidFill>
                          <a:srgbClr val="E95C3D"/>
                        </a:solidFill>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graphicFrame>
        <p:nvGraphicFramePr>
          <p:cNvPr id="257" name="Google Shape;257;p46"/>
          <p:cNvGraphicFramePr/>
          <p:nvPr/>
        </p:nvGraphicFramePr>
        <p:xfrm>
          <a:off x="503824" y="6474548"/>
          <a:ext cx="3000000" cy="3000000"/>
        </p:xfrm>
        <a:graphic>
          <a:graphicData uri="http://schemas.openxmlformats.org/drawingml/2006/table">
            <a:tbl>
              <a:tblPr>
                <a:noFill/>
                <a:tableStyleId>{DCF2EA7C-E305-473A-8996-DC8AE4F13D95}</a:tableStyleId>
              </a:tblPr>
              <a:tblGrid>
                <a:gridCol w="2579025"/>
                <a:gridCol w="1616500"/>
                <a:gridCol w="2569225"/>
              </a:tblGrid>
              <a:tr h="85262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Kenyatta gave public speeches and distanced KAU from the Mau Mau.</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rgbClr val="E95C3D"/>
                          </a:solidFill>
                          <a:latin typeface="Inter"/>
                          <a:ea typeface="Inter"/>
                          <a:cs typeface="Inter"/>
                          <a:sym typeface="Inter"/>
                        </a:rPr>
                        <a:t>Strategies</a:t>
                      </a:r>
                      <a:endParaRPr b="1" sz="1200">
                        <a:solidFill>
                          <a:srgbClr val="E95C3D"/>
                        </a:solidFill>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Bouhired worked directly with the FLN in secretive, urban guerrilla operations.</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Kenyatta spoke of equal rights, representation, fair pay, and justice under the law.</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rgbClr val="E95C3D"/>
                          </a:solidFill>
                          <a:latin typeface="Inter"/>
                          <a:ea typeface="Inter"/>
                          <a:cs typeface="Inter"/>
                          <a:sym typeface="Inter"/>
                        </a:rPr>
                        <a:t>Vision for the Future</a:t>
                      </a:r>
                      <a:endParaRPr b="1" sz="1200">
                        <a:solidFill>
                          <a:srgbClr val="E95C3D"/>
                        </a:solidFill>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Ben Bella focused on cultural and psychological liberation and warned against remaining mentally colonized.</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There is no direct mention or strong implication of Pan-Africanism. The focus remains on national issues.</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rgbClr val="E95C3D"/>
                          </a:solidFill>
                          <a:latin typeface="Inter"/>
                          <a:ea typeface="Inter"/>
                          <a:cs typeface="Inter"/>
                          <a:sym typeface="Inter"/>
                        </a:rPr>
                        <a:t>Pan-Africanism</a:t>
                      </a:r>
                      <a:endParaRPr b="1" sz="1200">
                        <a:solidFill>
                          <a:srgbClr val="E95C3D"/>
                        </a:solidFill>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In Ben Bella’s speech,je connects Algeria’s struggle to other African and Muslim nations and calls for broader unity against imperialism.</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258" name="Google Shape;258;p46"/>
          <p:cNvSpPr/>
          <p:nvPr/>
        </p:nvSpPr>
        <p:spPr>
          <a:xfrm rot="-5400000">
            <a:off x="3411863" y="545679"/>
            <a:ext cx="9795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259" name="Google Shape;259;p46"/>
          <p:cNvSpPr/>
          <p:nvPr/>
        </p:nvSpPr>
        <p:spPr>
          <a:xfrm rot="-5400000">
            <a:off x="3596213" y="3304133"/>
            <a:ext cx="6108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260" name="Google Shape;260;p46"/>
          <p:cNvSpPr txBox="1"/>
          <p:nvPr/>
        </p:nvSpPr>
        <p:spPr>
          <a:xfrm>
            <a:off x="3199613" y="2411540"/>
            <a:ext cx="1373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700">
                <a:latin typeface="Inter"/>
                <a:ea typeface="Inter"/>
                <a:cs typeface="Inter"/>
                <a:sym typeface="Inter"/>
              </a:rPr>
              <a:t>Similarities</a:t>
            </a:r>
            <a:endParaRPr sz="1700">
              <a:latin typeface="Inter"/>
              <a:ea typeface="Inter"/>
              <a:cs typeface="Inter"/>
              <a:sym typeface="Inter"/>
            </a:endParaRPr>
          </a:p>
        </p:txBody>
      </p:sp>
      <p:sp>
        <p:nvSpPr>
          <p:cNvPr id="261" name="Google Shape;261;p46"/>
          <p:cNvSpPr txBox="1"/>
          <p:nvPr/>
        </p:nvSpPr>
        <p:spPr>
          <a:xfrm>
            <a:off x="2541553" y="5345018"/>
            <a:ext cx="2720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600">
                <a:solidFill>
                  <a:schemeClr val="dk1"/>
                </a:solidFill>
                <a:latin typeface="Inter"/>
                <a:ea typeface="Inter"/>
                <a:cs typeface="Inter"/>
                <a:sym typeface="Inter"/>
              </a:rPr>
              <a:t>Different in regards to...</a:t>
            </a:r>
            <a:endParaRPr sz="1600">
              <a:solidFill>
                <a:schemeClr val="dk1"/>
              </a:solidFill>
              <a:latin typeface="Inter"/>
              <a:ea typeface="Inter"/>
              <a:cs typeface="Inter"/>
              <a:sym typeface="Inter"/>
            </a:endParaRPr>
          </a:p>
          <a:p>
            <a:pPr indent="0" lvl="0" marL="0" rtl="0" algn="ctr">
              <a:spcBef>
                <a:spcPts val="0"/>
              </a:spcBef>
              <a:spcAft>
                <a:spcPts val="0"/>
              </a:spcAft>
              <a:buNone/>
            </a:pPr>
            <a:r>
              <a:t/>
            </a:r>
            <a:endParaRPr sz="1700">
              <a:latin typeface="Inter"/>
              <a:ea typeface="Inter"/>
              <a:cs typeface="Inter"/>
              <a:sym typeface="Inter"/>
            </a:endParaRPr>
          </a:p>
        </p:txBody>
      </p:sp>
      <p:sp>
        <p:nvSpPr>
          <p:cNvPr id="262" name="Google Shape;262;p46"/>
          <p:cNvSpPr txBox="1"/>
          <p:nvPr/>
        </p:nvSpPr>
        <p:spPr>
          <a:xfrm>
            <a:off x="966600" y="1165650"/>
            <a:ext cx="60912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First, write two topics to be compared  below. Then identify three ways that these topics are similar. Next, identify three ways in which they differ. In the middle of the differences table, identify how they are different from each other.</a:t>
            </a:r>
            <a:endParaRPr sz="1200">
              <a:latin typeface="Plus Jakarta Sans"/>
              <a:ea typeface="Plus Jakarta Sans"/>
              <a:cs typeface="Plus Jakarta Sans"/>
              <a:sym typeface="Plus Jakarta Sans"/>
            </a:endParaRPr>
          </a:p>
        </p:txBody>
      </p:sp>
      <p:pic>
        <p:nvPicPr>
          <p:cNvPr id="263" name="Google Shape;263;p46"/>
          <p:cNvPicPr preferRelativeResize="0"/>
          <p:nvPr/>
        </p:nvPicPr>
        <p:blipFill>
          <a:blip r:embed="rId5">
            <a:alphaModFix/>
          </a:blip>
          <a:stretch>
            <a:fillRect/>
          </a:stretch>
        </p:blipFill>
        <p:spPr>
          <a:xfrm>
            <a:off x="342975" y="1165660"/>
            <a:ext cx="674458" cy="674457"/>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2" name="Shape 152"/>
        <p:cNvGrpSpPr/>
        <p:nvPr/>
      </p:nvGrpSpPr>
      <p:grpSpPr>
        <a:xfrm>
          <a:off x="0" y="0"/>
          <a:ext cx="0" cy="0"/>
          <a:chOff x="0" y="0"/>
          <a:chExt cx="0" cy="0"/>
        </a:xfrm>
      </p:grpSpPr>
      <p:sp>
        <p:nvSpPr>
          <p:cNvPr id="153" name="Google Shape;153;p38"/>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Source 1: Congo</a:t>
            </a:r>
            <a:endParaRPr sz="1900">
              <a:solidFill>
                <a:schemeClr val="dk1"/>
              </a:solidFill>
              <a:latin typeface="Plus Jakarta Sans"/>
              <a:ea typeface="Plus Jakarta Sans"/>
              <a:cs typeface="Plus Jakarta Sans"/>
              <a:sym typeface="Plus Jakarta Sans"/>
            </a:endParaRPr>
          </a:p>
        </p:txBody>
      </p:sp>
      <p:sp>
        <p:nvSpPr>
          <p:cNvPr id="154" name="Google Shape;154;p38"/>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55" name="Google Shape;155;p38"/>
          <p:cNvPicPr preferRelativeResize="0"/>
          <p:nvPr/>
        </p:nvPicPr>
        <p:blipFill>
          <a:blip r:embed="rId3">
            <a:alphaModFix/>
          </a:blip>
          <a:stretch>
            <a:fillRect/>
          </a:stretch>
        </p:blipFill>
        <p:spPr>
          <a:xfrm>
            <a:off x="390131" y="9513171"/>
            <a:ext cx="425136" cy="425136"/>
          </a:xfrm>
          <a:prstGeom prst="rect">
            <a:avLst/>
          </a:prstGeom>
          <a:noFill/>
          <a:ln>
            <a:noFill/>
          </a:ln>
        </p:spPr>
      </p:pic>
      <p:sp>
        <p:nvSpPr>
          <p:cNvPr id="156" name="Google Shape;156;p38"/>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57" name="Google Shape;157;p38"/>
          <p:cNvPicPr preferRelativeResize="0"/>
          <p:nvPr/>
        </p:nvPicPr>
        <p:blipFill>
          <a:blip r:embed="rId4">
            <a:alphaModFix/>
          </a:blip>
          <a:stretch>
            <a:fillRect/>
          </a:stretch>
        </p:blipFill>
        <p:spPr>
          <a:xfrm>
            <a:off x="216272" y="154797"/>
            <a:ext cx="1041739" cy="431978"/>
          </a:xfrm>
          <a:prstGeom prst="rect">
            <a:avLst/>
          </a:prstGeom>
          <a:noFill/>
          <a:ln>
            <a:noFill/>
          </a:ln>
        </p:spPr>
      </p:pic>
      <p:graphicFrame>
        <p:nvGraphicFramePr>
          <p:cNvPr id="158" name="Google Shape;158;p38"/>
          <p:cNvGraphicFramePr/>
          <p:nvPr/>
        </p:nvGraphicFramePr>
        <p:xfrm>
          <a:off x="390126" y="803226"/>
          <a:ext cx="3000000" cy="3000000"/>
        </p:xfrm>
        <a:graphic>
          <a:graphicData uri="http://schemas.openxmlformats.org/drawingml/2006/table">
            <a:tbl>
              <a:tblPr>
                <a:noFill/>
                <a:tableStyleId>{6256ADD9-04BD-4659-AFFE-B5A5A882039D}</a:tableStyleId>
              </a:tblPr>
              <a:tblGrid>
                <a:gridCol w="7057200"/>
              </a:tblGrid>
              <a:tr h="436250">
                <a:tc>
                  <a:txBody>
                    <a:bodyPr/>
                    <a:lstStyle/>
                    <a:p>
                      <a:pPr indent="0" lvl="0" marL="0" rtl="0" algn="l">
                        <a:spcBef>
                          <a:spcPts val="0"/>
                        </a:spcBef>
                        <a:spcAft>
                          <a:spcPts val="0"/>
                        </a:spcAft>
                        <a:buNone/>
                      </a:pPr>
                      <a:r>
                        <a:rPr lang="en" sz="1200">
                          <a:latin typeface="Halant"/>
                          <a:ea typeface="Halant"/>
                          <a:cs typeface="Halant"/>
                          <a:sym typeface="Halant"/>
                        </a:rPr>
                        <a:t>Source: Patrice Lumumba, “Speech at the Ceremony of the Proclamation of the Congo’s Independence,” June 30, 1960.</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Note: </a:t>
                      </a:r>
                      <a:r>
                        <a:rPr lang="en" sz="1000">
                          <a:solidFill>
                            <a:schemeClr val="dk1"/>
                          </a:solidFill>
                          <a:latin typeface="Inter"/>
                          <a:ea typeface="Inter"/>
                          <a:cs typeface="Inter"/>
                          <a:sym typeface="Inter"/>
                        </a:rPr>
                        <a:t>Patrice Lumumba was the first Prime Minister of the newly independent Democratic Republic of the Congo. Lumumba was a powerful nationalist leader who played a key role in the Congo’s struggle against Belgian colonial rule.</a:t>
                      </a:r>
                      <a:endParaRPr sz="1000">
                        <a:solidFill>
                          <a:schemeClr val="dk1"/>
                        </a:solidFill>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238025">
                <a:tc>
                  <a:txBody>
                    <a:bodyPr/>
                    <a:lstStyle/>
                    <a:p>
                      <a:pPr indent="0" lvl="0" marL="0" marR="12122"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Men and women of the Congo,</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Victorious independence fighters,</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 salute you in the name of the Congolese Government.</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 ask all of you, my friends, who tirelessly fought in our ranks, to mark this June 30, 1960, as an illustrious date that will be ever engraved in your hearts, a date whose meaning you will proudly explain to your children, so that they in turn might relate to their grandchildren and great-grandchildren the glorious history of our struggle for freedom. Although this independence of the Congo is being proclaimed today by agreement with Belgium, an amicable country, with which we are on equal terms, no Congolese will ever forget that independence was won in struggle, a persevering and inspired struggle carried on from day to day, a struggle, in which we were undaunted by privation or suffering and stinted neither strength nor blood. It was filled with tears, fire and blood. We are deeply proud of our struggle, because it was just and noble and indispensable in putting an end to the humiliating bondage forced upon us…</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We have experienced forced labour in exchange for pay that did not allow us to satisfy our hunger, to clothe ourselves, to have decent lodgings or to bring up our children as dearly loved ones… We have seen our lands seized in the name of ostensibly just laws, which gave recognition only to the right of might… We have experienced the atrocious sufferings, being persecuted for political convictions and religious beliefs, and exiled from our native land: our lot was worse than death itself. We have not forgotten that in the cities the mansions were for the whites and the tumbledown huts for the blacks; that a black was not admitted to the cinemas, restaurants and shops set aside for "Europeans…" All that, my brothers, brought us untold suffering.</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But we, who were elected by the votes of your representatives, representatives of the people, to guide our native land, we, who have suffered in body and soul from the colonial oppression, we tell you that henceforth all that is finished with.</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Republic of the Congo has been proclaimed and our beloved country's future is now in the hands of its own people. Brothers, let us commence together a new struggle, a sublime struggle that will lead our country to peace, prosperity and greatness…</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We shall show the world what the black man can do when working in liberty, and we shall make the Congo the pride of Africa…</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Congo's independence is a decisive step towards the liberation of the whole African continent.</a:t>
                      </a:r>
                      <a:endParaRPr sz="1200">
                        <a:solidFill>
                          <a:schemeClr val="dk1"/>
                        </a:solidFill>
                        <a:latin typeface="Inter"/>
                        <a:ea typeface="Inter"/>
                        <a:cs typeface="Inter"/>
                        <a:sym typeface="Inter"/>
                      </a:endParaRPr>
                    </a:p>
                  </a:txBody>
                  <a:tcPr marT="66525" marB="66525" marR="67475" marL="6747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2" name="Shape 162"/>
        <p:cNvGrpSpPr/>
        <p:nvPr/>
      </p:nvGrpSpPr>
      <p:grpSpPr>
        <a:xfrm>
          <a:off x="0" y="0"/>
          <a:ext cx="0" cy="0"/>
          <a:chOff x="0" y="0"/>
          <a:chExt cx="0" cy="0"/>
        </a:xfrm>
      </p:grpSpPr>
      <p:sp>
        <p:nvSpPr>
          <p:cNvPr id="163" name="Google Shape;163;p39"/>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Source 2: Congo</a:t>
            </a:r>
            <a:endParaRPr sz="1900">
              <a:solidFill>
                <a:schemeClr val="dk1"/>
              </a:solidFill>
              <a:latin typeface="Plus Jakarta Sans"/>
              <a:ea typeface="Plus Jakarta Sans"/>
              <a:cs typeface="Plus Jakarta Sans"/>
              <a:sym typeface="Plus Jakarta Sans"/>
            </a:endParaRPr>
          </a:p>
        </p:txBody>
      </p:sp>
      <p:sp>
        <p:nvSpPr>
          <p:cNvPr id="164" name="Google Shape;164;p39"/>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65" name="Google Shape;165;p39"/>
          <p:cNvPicPr preferRelativeResize="0"/>
          <p:nvPr/>
        </p:nvPicPr>
        <p:blipFill>
          <a:blip r:embed="rId3">
            <a:alphaModFix/>
          </a:blip>
          <a:stretch>
            <a:fillRect/>
          </a:stretch>
        </p:blipFill>
        <p:spPr>
          <a:xfrm>
            <a:off x="390131" y="9513171"/>
            <a:ext cx="425136" cy="425136"/>
          </a:xfrm>
          <a:prstGeom prst="rect">
            <a:avLst/>
          </a:prstGeom>
          <a:noFill/>
          <a:ln>
            <a:noFill/>
          </a:ln>
        </p:spPr>
      </p:pic>
      <p:sp>
        <p:nvSpPr>
          <p:cNvPr id="166" name="Google Shape;166;p39"/>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7" name="Google Shape;167;p39"/>
          <p:cNvPicPr preferRelativeResize="0"/>
          <p:nvPr/>
        </p:nvPicPr>
        <p:blipFill>
          <a:blip r:embed="rId4">
            <a:alphaModFix/>
          </a:blip>
          <a:stretch>
            <a:fillRect/>
          </a:stretch>
        </p:blipFill>
        <p:spPr>
          <a:xfrm>
            <a:off x="216272" y="154797"/>
            <a:ext cx="1041739" cy="431978"/>
          </a:xfrm>
          <a:prstGeom prst="rect">
            <a:avLst/>
          </a:prstGeom>
          <a:noFill/>
          <a:ln>
            <a:noFill/>
          </a:ln>
        </p:spPr>
      </p:pic>
      <p:graphicFrame>
        <p:nvGraphicFramePr>
          <p:cNvPr id="168" name="Google Shape;168;p39"/>
          <p:cNvGraphicFramePr/>
          <p:nvPr/>
        </p:nvGraphicFramePr>
        <p:xfrm>
          <a:off x="390126" y="803226"/>
          <a:ext cx="3000000" cy="3000000"/>
        </p:xfrm>
        <a:graphic>
          <a:graphicData uri="http://schemas.openxmlformats.org/drawingml/2006/table">
            <a:tbl>
              <a:tblPr>
                <a:noFill/>
                <a:tableStyleId>{6256ADD9-04BD-4659-AFFE-B5A5A882039D}</a:tableStyleId>
              </a:tblPr>
              <a:tblGrid>
                <a:gridCol w="7057200"/>
              </a:tblGrid>
              <a:tr h="436250">
                <a:tc>
                  <a:txBody>
                    <a:bodyPr/>
                    <a:lstStyle/>
                    <a:p>
                      <a:pPr indent="0" lvl="0" marL="0" rtl="0" algn="l">
                        <a:spcBef>
                          <a:spcPts val="0"/>
                        </a:spcBef>
                        <a:spcAft>
                          <a:spcPts val="0"/>
                        </a:spcAft>
                        <a:buNone/>
                      </a:pPr>
                      <a:r>
                        <a:rPr lang="en" sz="1200">
                          <a:latin typeface="Halant"/>
                          <a:ea typeface="Halant"/>
                          <a:cs typeface="Halant"/>
                          <a:sym typeface="Halant"/>
                        </a:rPr>
                        <a:t>Source: A</a:t>
                      </a:r>
                      <a:r>
                        <a:rPr lang="en" sz="1200">
                          <a:latin typeface="Halant"/>
                          <a:ea typeface="Halant"/>
                          <a:cs typeface="Halant"/>
                          <a:sym typeface="Halant"/>
                        </a:rPr>
                        <a:t>ndr</a:t>
                      </a:r>
                      <a:r>
                        <a:rPr lang="en" sz="1200">
                          <a:solidFill>
                            <a:schemeClr val="dk1"/>
                          </a:solidFill>
                          <a:latin typeface="Halant"/>
                          <a:ea typeface="Halant"/>
                          <a:cs typeface="Halant"/>
                          <a:sym typeface="Halant"/>
                        </a:rPr>
                        <a:t>ée Blouin, </a:t>
                      </a:r>
                      <a:r>
                        <a:rPr i="1" lang="en" sz="1200">
                          <a:solidFill>
                            <a:schemeClr val="dk1"/>
                          </a:solidFill>
                          <a:latin typeface="Halant"/>
                          <a:ea typeface="Halant"/>
                          <a:cs typeface="Halant"/>
                          <a:sym typeface="Halant"/>
                        </a:rPr>
                        <a:t>My Country, Africa: Autobiography of the Black Pasionaria</a:t>
                      </a:r>
                      <a:r>
                        <a:rPr lang="en" sz="1200">
                          <a:solidFill>
                            <a:schemeClr val="dk1"/>
                          </a:solidFill>
                          <a:latin typeface="Halant"/>
                          <a:ea typeface="Halant"/>
                          <a:cs typeface="Halant"/>
                          <a:sym typeface="Halant"/>
                        </a:rPr>
                        <a:t>, 2025.</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Note: </a:t>
                      </a:r>
                      <a:r>
                        <a:rPr lang="en" sz="1000">
                          <a:solidFill>
                            <a:schemeClr val="dk1"/>
                          </a:solidFill>
                          <a:latin typeface="Inter"/>
                          <a:ea typeface="Inter"/>
                          <a:cs typeface="Inter"/>
                          <a:sym typeface="Inter"/>
                        </a:rPr>
                        <a:t>Andrée Blouin, a Pan-African activist, played key roles in the independence movements of Guinea and the Congo. In the Congo, she advised leaders like Patrice Lumumba, head of the MNC (Mouvement National Congolais), and supported Antoine Gizenga of the PSA (Parti Solidaire Africain).</a:t>
                      </a:r>
                      <a:endParaRPr sz="1000">
                        <a:solidFill>
                          <a:schemeClr val="dk1"/>
                        </a:solidFill>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238025">
                <a:tc>
                  <a:txBody>
                    <a:bodyPr/>
                    <a:lstStyle/>
                    <a:p>
                      <a:pPr indent="0" lvl="0" marL="0" marR="12122"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I had met many political personalities since my arrival in the Congo, but never Patrice Lumumba. This revolutionary was already a hero that mad year in the Congo—1959—and his name was written in letters of gold in the Congo skies.</a:t>
                      </a:r>
                      <a:endParaRPr sz="11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Lumumba had attentively followed Gizenga’s work and supported his platform of Congo unity. During Gizenga’s electoral campaign he had sent Gizenga </a:t>
                      </a:r>
                      <a:r>
                        <a:rPr lang="en" sz="1100">
                          <a:solidFill>
                            <a:schemeClr val="dk1"/>
                          </a:solidFill>
                          <a:latin typeface="Inter"/>
                          <a:ea typeface="Inter"/>
                          <a:cs typeface="Inter"/>
                          <a:sym typeface="Inter"/>
                        </a:rPr>
                        <a:t>several</a:t>
                      </a:r>
                      <a:r>
                        <a:rPr lang="en" sz="1100">
                          <a:solidFill>
                            <a:schemeClr val="dk1"/>
                          </a:solidFill>
                          <a:latin typeface="Inter"/>
                          <a:ea typeface="Inter"/>
                          <a:cs typeface="Inter"/>
                          <a:sym typeface="Inter"/>
                        </a:rPr>
                        <a:t> telegrams of congratulations. A collaboration between the MNC and PSA was logical, and the two leaders were working toward this. </a:t>
                      </a:r>
                      <a:endParaRPr sz="11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One day, Gizenga said to me, “Tonight I’m going to meet Lumumba and I’d like you to be with me. I want your impression of him…”</a:t>
                      </a:r>
                      <a:endParaRPr sz="11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After [Lumumba] had made us welcome, he turned to me. Constantly moving his fine, long, nervous hands, he said, “It’s good of you to come to the Congo and help us, Madam Blouin. We’re sincerely grateful. Until now our country has been a </a:t>
                      </a:r>
                      <a:r>
                        <a:rPr i="1" lang="en" sz="1100">
                          <a:solidFill>
                            <a:schemeClr val="dk1"/>
                          </a:solidFill>
                          <a:latin typeface="Inter"/>
                          <a:ea typeface="Inter"/>
                          <a:cs typeface="Inter"/>
                          <a:sym typeface="Inter"/>
                        </a:rPr>
                        <a:t>chasse gardée</a:t>
                      </a:r>
                      <a:r>
                        <a:rPr lang="en" sz="1100">
                          <a:solidFill>
                            <a:schemeClr val="dk1"/>
                          </a:solidFill>
                          <a:latin typeface="Inter"/>
                          <a:ea typeface="Inter"/>
                          <a:cs typeface="Inter"/>
                          <a:sym typeface="Inter"/>
                        </a:rPr>
                        <a:t> [private hunting ground] for the Belgians. But soon it will belong to us. We’re willing to fight hard for it. You’ll see.”</a:t>
                      </a:r>
                      <a:endParaRPr sz="11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t>
                      </a:r>
                      <a:endParaRPr sz="11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One evening [Lumumba] had something special to show us. He took a dossier out of his briefcase. “Look!” he said, triumphantly. “Here’s a document from the Leo secret police. One of our </a:t>
                      </a:r>
                      <a:r>
                        <a:rPr lang="en" sz="1100">
                          <a:solidFill>
                            <a:schemeClr val="dk1"/>
                          </a:solidFill>
                          <a:latin typeface="Inter"/>
                          <a:ea typeface="Inter"/>
                          <a:cs typeface="Inter"/>
                          <a:sym typeface="Inter"/>
                        </a:rPr>
                        <a:t>friends</a:t>
                      </a:r>
                      <a:r>
                        <a:rPr lang="en" sz="1100">
                          <a:solidFill>
                            <a:schemeClr val="dk1"/>
                          </a:solidFill>
                          <a:latin typeface="Inter"/>
                          <a:ea typeface="Inter"/>
                          <a:cs typeface="Inter"/>
                          <a:sym typeface="Inter"/>
                        </a:rPr>
                        <a:t> </a:t>
                      </a:r>
                      <a:r>
                        <a:rPr lang="en" sz="1100">
                          <a:solidFill>
                            <a:schemeClr val="dk1"/>
                          </a:solidFill>
                          <a:latin typeface="Inter"/>
                          <a:ea typeface="Inter"/>
                          <a:cs typeface="Inter"/>
                          <a:sym typeface="Inter"/>
                        </a:rPr>
                        <a:t>managed</a:t>
                      </a:r>
                      <a:r>
                        <a:rPr lang="en" sz="1100">
                          <a:solidFill>
                            <a:schemeClr val="dk1"/>
                          </a:solidFill>
                          <a:latin typeface="Inter"/>
                          <a:ea typeface="Inter"/>
                          <a:cs typeface="Inter"/>
                          <a:sym typeface="Inter"/>
                        </a:rPr>
                        <a:t> to get hold of it for us. Reports on the three of us.”</a:t>
                      </a:r>
                      <a:endParaRPr sz="11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t>
                      </a:r>
                      <a:endParaRPr sz="11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He began to read… “Gizenga is a communist… He has imported a </a:t>
                      </a:r>
                      <a:r>
                        <a:rPr i="1" lang="en" sz="1100">
                          <a:solidFill>
                            <a:schemeClr val="dk1"/>
                          </a:solidFill>
                          <a:latin typeface="Inter"/>
                          <a:ea typeface="Inter"/>
                          <a:cs typeface="Inter"/>
                          <a:sym typeface="Inter"/>
                        </a:rPr>
                        <a:t>m</a:t>
                      </a:r>
                      <a:r>
                        <a:rPr i="1" lang="en" sz="1100">
                          <a:solidFill>
                            <a:schemeClr val="dk1"/>
                          </a:solidFill>
                          <a:latin typeface="Inter"/>
                          <a:ea typeface="Inter"/>
                          <a:cs typeface="Inter"/>
                          <a:sym typeface="Inter"/>
                        </a:rPr>
                        <a:t>étisse</a:t>
                      </a:r>
                      <a:r>
                        <a:rPr lang="en" sz="1100">
                          <a:solidFill>
                            <a:schemeClr val="dk1"/>
                          </a:solidFill>
                          <a:latin typeface="Inter"/>
                          <a:ea typeface="Inter"/>
                          <a:cs typeface="Inter"/>
                          <a:sym typeface="Inter"/>
                        </a:rPr>
                        <a:t> [mixed-race] woman from Guinea who was raised in Brazzaville. She is a courtesan. After having been the mistress of Sékou Touré she became in turn that of Nkrumah, Tubman, Modibo Keïta, and other well-known African leaders. Today Gizenga is the favored one. This woman must not remain in the Congo.”</a:t>
                      </a:r>
                      <a:endParaRPr sz="11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“Congratulations!” Lumumba said to me. “You’re a success. The Belgian Secret Service is very concerned about you.”</a:t>
                      </a:r>
                      <a:endParaRPr sz="11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I was used to being slandered. Their vilifications were nothing new to me.</a:t>
                      </a:r>
                      <a:endParaRPr sz="11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“That’s not all,” Lumumba went on. “Listen! ‘This young woman is not what we first thought. We have watched her as she worked for the PSA in the cortège through Kwilu. Madame Blouin has a gift for speaking. Already she is in demand in several provinces to organize new groups of her feminine movement. She is all the more dangerous because she scorns money and sex. She is sincere and tireless. A fanatic.”</a:t>
                      </a:r>
                      <a:endParaRPr sz="11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“Their logic is astonishing,” Gizenga noted. “First you are a courtesan and an adventurer so you should be deported. Then they see that they misjudged you; you cannot be corrupted either by money or sex, but you should be deported anyhow, because you are sincere.”</a:t>
                      </a:r>
                      <a:endParaRPr sz="11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“At least your name was linked with hers, Antoine,” Lumumba laughed. “I haven’t the honor, it's not very flattering for me! But listen to the rest of this. Our sentence is pronounced. ‘Lumumba and Gizenga must be eliminated by whatever means necessary. As to Madame Blouin, she must leave or suffer the same fate as the others. We cannot have Lumumba plotting with here against our plans for the new government.”</a:t>
                      </a:r>
                      <a:endParaRPr sz="1100">
                        <a:solidFill>
                          <a:schemeClr val="dk1"/>
                        </a:solidFill>
                        <a:latin typeface="Inter"/>
                        <a:ea typeface="Inter"/>
                        <a:cs typeface="Inter"/>
                        <a:sym typeface="Inter"/>
                      </a:endParaRPr>
                    </a:p>
                  </a:txBody>
                  <a:tcPr marT="66525" marB="66525" marR="67475" marL="6747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2" name="Shape 172"/>
        <p:cNvGrpSpPr/>
        <p:nvPr/>
      </p:nvGrpSpPr>
      <p:grpSpPr>
        <a:xfrm>
          <a:off x="0" y="0"/>
          <a:ext cx="0" cy="0"/>
          <a:chOff x="0" y="0"/>
          <a:chExt cx="0" cy="0"/>
        </a:xfrm>
      </p:grpSpPr>
      <p:sp>
        <p:nvSpPr>
          <p:cNvPr id="173" name="Google Shape;173;p40"/>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Reading Questions</a:t>
            </a:r>
            <a:endParaRPr sz="1900">
              <a:solidFill>
                <a:schemeClr val="dk1"/>
              </a:solidFill>
              <a:latin typeface="Plus Jakarta Sans"/>
              <a:ea typeface="Plus Jakarta Sans"/>
              <a:cs typeface="Plus Jakarta Sans"/>
              <a:sym typeface="Plus Jakarta Sans"/>
            </a:endParaRPr>
          </a:p>
        </p:txBody>
      </p:sp>
      <p:sp>
        <p:nvSpPr>
          <p:cNvPr id="174" name="Google Shape;174;p40"/>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75" name="Google Shape;175;p40"/>
          <p:cNvPicPr preferRelativeResize="0"/>
          <p:nvPr/>
        </p:nvPicPr>
        <p:blipFill>
          <a:blip r:embed="rId3">
            <a:alphaModFix/>
          </a:blip>
          <a:stretch>
            <a:fillRect/>
          </a:stretch>
        </p:blipFill>
        <p:spPr>
          <a:xfrm>
            <a:off x="390131" y="9513171"/>
            <a:ext cx="425136" cy="425136"/>
          </a:xfrm>
          <a:prstGeom prst="rect">
            <a:avLst/>
          </a:prstGeom>
          <a:noFill/>
          <a:ln>
            <a:noFill/>
          </a:ln>
        </p:spPr>
      </p:pic>
      <p:sp>
        <p:nvSpPr>
          <p:cNvPr id="176" name="Google Shape;176;p40"/>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77" name="Google Shape;177;p40"/>
          <p:cNvPicPr preferRelativeResize="0"/>
          <p:nvPr/>
        </p:nvPicPr>
        <p:blipFill>
          <a:blip r:embed="rId4">
            <a:alphaModFix/>
          </a:blip>
          <a:stretch>
            <a:fillRect/>
          </a:stretch>
        </p:blipFill>
        <p:spPr>
          <a:xfrm>
            <a:off x="216272" y="154797"/>
            <a:ext cx="1041739" cy="431978"/>
          </a:xfrm>
          <a:prstGeom prst="rect">
            <a:avLst/>
          </a:prstGeom>
          <a:noFill/>
          <a:ln>
            <a:noFill/>
          </a:ln>
        </p:spPr>
      </p:pic>
      <p:sp>
        <p:nvSpPr>
          <p:cNvPr id="178" name="Google Shape;178;p40"/>
          <p:cNvSpPr txBox="1"/>
          <p:nvPr/>
        </p:nvSpPr>
        <p:spPr>
          <a:xfrm>
            <a:off x="430306" y="721739"/>
            <a:ext cx="6454500" cy="3594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solidFill>
                  <a:srgbClr val="000000"/>
                </a:solidFill>
                <a:latin typeface="Halant"/>
                <a:ea typeface="Halant"/>
                <a:cs typeface="Halant"/>
                <a:sym typeface="Halant"/>
              </a:rPr>
              <a:t>After completing the reading, answer the following questions.</a:t>
            </a:r>
            <a:endParaRPr sz="1200">
              <a:solidFill>
                <a:srgbClr val="000000"/>
              </a:solidFill>
              <a:latin typeface="Halant"/>
              <a:ea typeface="Halant"/>
              <a:cs typeface="Halant"/>
              <a:sym typeface="Halant"/>
            </a:endParaRPr>
          </a:p>
        </p:txBody>
      </p:sp>
      <p:graphicFrame>
        <p:nvGraphicFramePr>
          <p:cNvPr id="179" name="Google Shape;179;p40"/>
          <p:cNvGraphicFramePr/>
          <p:nvPr/>
        </p:nvGraphicFramePr>
        <p:xfrm>
          <a:off x="449976" y="1130830"/>
          <a:ext cx="3000000" cy="3000000"/>
        </p:xfrm>
        <a:graphic>
          <a:graphicData uri="http://schemas.openxmlformats.org/drawingml/2006/table">
            <a:tbl>
              <a:tblPr>
                <a:noFill/>
                <a:tableStyleId>{DCF2EA7C-E305-473A-8996-DC8AE4F13D95}</a:tableStyleId>
              </a:tblPr>
              <a:tblGrid>
                <a:gridCol w="3466150"/>
                <a:gridCol w="3466150"/>
              </a:tblGrid>
              <a:tr h="435650">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1. What information is known about the </a:t>
                      </a:r>
                      <a:r>
                        <a:rPr lang="en" sz="1200">
                          <a:latin typeface="Inter"/>
                          <a:ea typeface="Inter"/>
                          <a:cs typeface="Inter"/>
                          <a:sym typeface="Inter"/>
                        </a:rPr>
                        <a:t>people mentioned in the sources</a:t>
                      </a:r>
                      <a:r>
                        <a:rPr lang="en" sz="1200">
                          <a:solidFill>
                            <a:srgbClr val="000000"/>
                          </a:solidFill>
                          <a:latin typeface="Inter"/>
                          <a:ea typeface="Inter"/>
                          <a:cs typeface="Inter"/>
                          <a:sym typeface="Inter"/>
                        </a:rPr>
                        <a:t>?</a:t>
                      </a:r>
                      <a:endParaRPr sz="1200">
                        <a:latin typeface="Inter"/>
                        <a:ea typeface="Inter"/>
                        <a:cs typeface="Inter"/>
                        <a:sym typeface="Inter"/>
                      </a:endParaRPr>
                    </a:p>
                  </a:txBody>
                  <a:tcPr marT="87275" marB="87275" marR="86050" marL="86050" anchor="ctr">
                    <a:solidFill>
                      <a:srgbClr val="D9D9D9"/>
                    </a:solidFill>
                  </a:tcPr>
                </a:tc>
                <a:tc>
                  <a:txBody>
                    <a:bodyPr/>
                    <a:lstStyle/>
                    <a:p>
                      <a:pPr indent="0" lvl="0" marL="0" rtl="0" algn="ctr">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2. </a:t>
                      </a:r>
                      <a:r>
                        <a:rPr lang="en" sz="1200">
                          <a:solidFill>
                            <a:schemeClr val="dk1"/>
                          </a:solidFill>
                          <a:latin typeface="Inter"/>
                          <a:ea typeface="Inter"/>
                          <a:cs typeface="Inter"/>
                          <a:sym typeface="Inter"/>
                        </a:rPr>
                        <a:t>Circle the types of resistance utilized in the African Independence movements as mentioned in the sources.</a:t>
                      </a:r>
                      <a:endParaRPr sz="1200">
                        <a:latin typeface="Inter"/>
                        <a:ea typeface="Inter"/>
                        <a:cs typeface="Inter"/>
                        <a:sym typeface="Inter"/>
                      </a:endParaRPr>
                    </a:p>
                  </a:txBody>
                  <a:tcPr marT="87275" marB="87275" marR="86050" marL="86050" anchor="ctr">
                    <a:solidFill>
                      <a:srgbClr val="D9D9D9"/>
                    </a:solidFill>
                  </a:tcPr>
                </a:tc>
              </a:tr>
              <a:tr h="1386175">
                <a:tc>
                  <a:txBody>
                    <a:bodyPr/>
                    <a:lstStyle/>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Military Resistance</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Political Organizing</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Civil Disobedience</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Pan-African Advocacy</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Cultural Preservation</a:t>
                      </a:r>
                      <a:endParaRPr b="1" sz="1200">
                        <a:solidFill>
                          <a:srgbClr val="E95C3D"/>
                        </a:solidFill>
                        <a:latin typeface="Inter"/>
                        <a:ea typeface="Inter"/>
                        <a:cs typeface="Inter"/>
                        <a:sym typeface="Inter"/>
                      </a:endParaRPr>
                    </a:p>
                  </a:txBody>
                  <a:tcPr marT="87275" marB="87275" marR="86050" marL="86050" anchor="ctr">
                    <a:lnB cap="flat" cmpd="sng" w="9525">
                      <a:solidFill>
                        <a:srgbClr val="9E9E9E"/>
                      </a:solidFill>
                      <a:prstDash val="solid"/>
                      <a:round/>
                      <a:headEnd len="sm" w="sm" type="none"/>
                      <a:tailEnd len="sm" w="sm" type="none"/>
                    </a:lnB>
                  </a:tcPr>
                </a:tc>
              </a:tr>
              <a:tr h="448025">
                <a:tc>
                  <a:txBody>
                    <a:bodyPr/>
                    <a:lstStyle/>
                    <a:p>
                      <a:pPr indent="0" lvl="0" marL="0" rtl="0" algn="ctr">
                        <a:lnSpc>
                          <a:spcPct val="100000"/>
                        </a:lnSpc>
                        <a:spcBef>
                          <a:spcPts val="0"/>
                        </a:spcBef>
                        <a:spcAft>
                          <a:spcPts val="0"/>
                        </a:spcAft>
                        <a:buNone/>
                      </a:pPr>
                      <a:r>
                        <a:rPr lang="en" sz="1200">
                          <a:latin typeface="Inter"/>
                          <a:ea typeface="Inter"/>
                          <a:cs typeface="Inter"/>
                          <a:sym typeface="Inter"/>
                        </a:rPr>
                        <a:t>3.</a:t>
                      </a:r>
                      <a:r>
                        <a:rPr lang="en" sz="1200">
                          <a:solidFill>
                            <a:schemeClr val="dk1"/>
                          </a:solidFill>
                          <a:latin typeface="Inter"/>
                          <a:ea typeface="Inter"/>
                          <a:cs typeface="Inter"/>
                          <a:sym typeface="Inter"/>
                        </a:rPr>
                        <a:t> What grievances or injustices are highlighted in the sources?</a:t>
                      </a:r>
                      <a:endParaRPr sz="1200">
                        <a:solidFill>
                          <a:srgbClr val="000000"/>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None/>
                      </a:pPr>
                      <a:r>
                        <a:rPr lang="en" sz="1200">
                          <a:latin typeface="Inter"/>
                          <a:ea typeface="Inter"/>
                          <a:cs typeface="Inter"/>
                          <a:sym typeface="Inter"/>
                        </a:rPr>
                        <a:t>4. What are the main arguments expressed in each source?</a:t>
                      </a:r>
                      <a:endParaRPr sz="1200">
                        <a:solidFill>
                          <a:srgbClr val="000000"/>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206850">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48025">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5. How does each source describe the future or hopes for their country after independence?</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6. What is a question you could ask to better understand the source?</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206850">
                <a:tc>
                  <a:txBody>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3" name="Shape 183"/>
        <p:cNvGrpSpPr/>
        <p:nvPr/>
      </p:nvGrpSpPr>
      <p:grpSpPr>
        <a:xfrm>
          <a:off x="0" y="0"/>
          <a:ext cx="0" cy="0"/>
          <a:chOff x="0" y="0"/>
          <a:chExt cx="0" cy="0"/>
        </a:xfrm>
      </p:grpSpPr>
      <p:sp>
        <p:nvSpPr>
          <p:cNvPr id="184" name="Google Shape;184;p41"/>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Inside/Outside Circle</a:t>
            </a:r>
            <a:endParaRPr sz="1900">
              <a:solidFill>
                <a:schemeClr val="dk1"/>
              </a:solidFill>
              <a:latin typeface="Plus Jakarta Sans"/>
              <a:ea typeface="Plus Jakarta Sans"/>
              <a:cs typeface="Plus Jakarta Sans"/>
              <a:sym typeface="Plus Jakarta Sans"/>
            </a:endParaRPr>
          </a:p>
        </p:txBody>
      </p:sp>
      <p:sp>
        <p:nvSpPr>
          <p:cNvPr id="185" name="Google Shape;185;p41"/>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86" name="Google Shape;186;p41"/>
          <p:cNvPicPr preferRelativeResize="0"/>
          <p:nvPr/>
        </p:nvPicPr>
        <p:blipFill>
          <a:blip r:embed="rId3">
            <a:alphaModFix/>
          </a:blip>
          <a:stretch>
            <a:fillRect/>
          </a:stretch>
        </p:blipFill>
        <p:spPr>
          <a:xfrm>
            <a:off x="390131" y="9513171"/>
            <a:ext cx="425136" cy="425136"/>
          </a:xfrm>
          <a:prstGeom prst="rect">
            <a:avLst/>
          </a:prstGeom>
          <a:noFill/>
          <a:ln>
            <a:noFill/>
          </a:ln>
        </p:spPr>
      </p:pic>
      <p:sp>
        <p:nvSpPr>
          <p:cNvPr id="187" name="Google Shape;187;p41"/>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88" name="Google Shape;188;p41"/>
          <p:cNvPicPr preferRelativeResize="0"/>
          <p:nvPr/>
        </p:nvPicPr>
        <p:blipFill>
          <a:blip r:embed="rId4">
            <a:alphaModFix/>
          </a:blip>
          <a:stretch>
            <a:fillRect/>
          </a:stretch>
        </p:blipFill>
        <p:spPr>
          <a:xfrm>
            <a:off x="216272" y="154797"/>
            <a:ext cx="1041739" cy="431978"/>
          </a:xfrm>
          <a:prstGeom prst="rect">
            <a:avLst/>
          </a:prstGeom>
          <a:noFill/>
          <a:ln>
            <a:noFill/>
          </a:ln>
        </p:spPr>
      </p:pic>
      <p:sp>
        <p:nvSpPr>
          <p:cNvPr id="189" name="Google Shape;189;p41"/>
          <p:cNvSpPr txBox="1"/>
          <p:nvPr/>
        </p:nvSpPr>
        <p:spPr>
          <a:xfrm>
            <a:off x="430306" y="721739"/>
            <a:ext cx="6454500" cy="9135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As you move through the inside/outside circle, take notes about each of the sources, especially focusing on the types of resistance and arguments expressed. After completing the circle, use the last box to determine which country is the most similar and most different from the one you learned about.</a:t>
            </a:r>
            <a:endParaRPr sz="1100">
              <a:solidFill>
                <a:srgbClr val="000000"/>
              </a:solidFill>
              <a:latin typeface="Halant"/>
              <a:ea typeface="Halant"/>
              <a:cs typeface="Halant"/>
              <a:sym typeface="Halant"/>
            </a:endParaRPr>
          </a:p>
        </p:txBody>
      </p:sp>
      <p:graphicFrame>
        <p:nvGraphicFramePr>
          <p:cNvPr id="190" name="Google Shape;190;p41"/>
          <p:cNvGraphicFramePr/>
          <p:nvPr/>
        </p:nvGraphicFramePr>
        <p:xfrm>
          <a:off x="449976" y="1740430"/>
          <a:ext cx="3000000" cy="3000000"/>
        </p:xfrm>
        <a:graphic>
          <a:graphicData uri="http://schemas.openxmlformats.org/drawingml/2006/table">
            <a:tbl>
              <a:tblPr>
                <a:noFill/>
                <a:tableStyleId>{DCF2EA7C-E305-473A-8996-DC8AE4F13D95}</a:tableStyleId>
              </a:tblPr>
              <a:tblGrid>
                <a:gridCol w="3466150"/>
                <a:gridCol w="3466150"/>
              </a:tblGrid>
              <a:tr h="435650">
                <a:tc>
                  <a:txBody>
                    <a:bodyPr/>
                    <a:lstStyle/>
                    <a:p>
                      <a:pPr indent="0" lvl="0" marL="0" rtl="0" algn="ctr">
                        <a:lnSpc>
                          <a:spcPct val="100000"/>
                        </a:lnSpc>
                        <a:spcBef>
                          <a:spcPts val="0"/>
                        </a:spcBef>
                        <a:spcAft>
                          <a:spcPts val="0"/>
                        </a:spcAft>
                        <a:buNone/>
                      </a:pPr>
                      <a:r>
                        <a:rPr lang="en" sz="1200">
                          <a:latin typeface="Inter"/>
                          <a:ea typeface="Inter"/>
                          <a:cs typeface="Inter"/>
                          <a:sym typeface="Inter"/>
                        </a:rPr>
                        <a:t>Kenya</a:t>
                      </a:r>
                      <a:endParaRPr sz="1200">
                        <a:latin typeface="Inter"/>
                        <a:ea typeface="Inter"/>
                        <a:cs typeface="Inter"/>
                        <a:sym typeface="Inter"/>
                      </a:endParaRPr>
                    </a:p>
                  </a:txBody>
                  <a:tcPr marT="87275" marB="87275" marR="86050" marL="86050" anchor="ctr">
                    <a:solidFill>
                      <a:srgbClr val="D9D9D9"/>
                    </a:solidFill>
                  </a:tcPr>
                </a:tc>
                <a:tc>
                  <a:txBody>
                    <a:bodyPr/>
                    <a:lstStyle/>
                    <a:p>
                      <a:pPr indent="0" lvl="0" marL="0" rtl="0" algn="ctr">
                        <a:lnSpc>
                          <a:spcPct val="100000"/>
                        </a:lnSpc>
                        <a:spcBef>
                          <a:spcPts val="0"/>
                        </a:spcBef>
                        <a:spcAft>
                          <a:spcPts val="0"/>
                        </a:spcAft>
                        <a:buClr>
                          <a:srgbClr val="000000"/>
                        </a:buClr>
                        <a:buSzPts val="1100"/>
                        <a:buFont typeface="Arial"/>
                        <a:buNone/>
                      </a:pPr>
                      <a:r>
                        <a:rPr lang="en" sz="1200">
                          <a:latin typeface="Inter"/>
                          <a:ea typeface="Inter"/>
                          <a:cs typeface="Inter"/>
                          <a:sym typeface="Inter"/>
                        </a:rPr>
                        <a:t>Ghana</a:t>
                      </a:r>
                      <a:endParaRPr sz="1200">
                        <a:latin typeface="Inter"/>
                        <a:ea typeface="Inter"/>
                        <a:cs typeface="Inter"/>
                        <a:sym typeface="Inter"/>
                      </a:endParaRPr>
                    </a:p>
                  </a:txBody>
                  <a:tcPr marT="87275" marB="87275" marR="86050" marL="86050" anchor="ctr">
                    <a:solidFill>
                      <a:srgbClr val="D9D9D9"/>
                    </a:solidFill>
                  </a:tcPr>
                </a:tc>
              </a:tr>
              <a:tr h="1386175">
                <a:tc>
                  <a:txBody>
                    <a:bodyPr/>
                    <a:lstStyle/>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nchor="ctr">
                    <a:lnB cap="flat" cmpd="sng" w="9525">
                      <a:solidFill>
                        <a:srgbClr val="9E9E9E"/>
                      </a:solidFill>
                      <a:prstDash val="solid"/>
                      <a:round/>
                      <a:headEnd len="sm" w="sm" type="none"/>
                      <a:tailEnd len="sm" w="sm" type="none"/>
                    </a:lnB>
                  </a:tcPr>
                </a:tc>
              </a:tr>
              <a:tr h="448025">
                <a:tc>
                  <a:txBody>
                    <a:bodyPr/>
                    <a:lstStyle/>
                    <a:p>
                      <a:pPr indent="0" lvl="0" marL="0" rtl="0" algn="ctr">
                        <a:lnSpc>
                          <a:spcPct val="100000"/>
                        </a:lnSpc>
                        <a:spcBef>
                          <a:spcPts val="0"/>
                        </a:spcBef>
                        <a:spcAft>
                          <a:spcPts val="0"/>
                        </a:spcAft>
                        <a:buNone/>
                      </a:pPr>
                      <a:r>
                        <a:rPr lang="en" sz="1200">
                          <a:latin typeface="Inter"/>
                          <a:ea typeface="Inter"/>
                          <a:cs typeface="Inter"/>
                          <a:sym typeface="Inter"/>
                        </a:rPr>
                        <a:t>Congo</a:t>
                      </a:r>
                      <a:endParaRPr sz="1200">
                        <a:solidFill>
                          <a:srgbClr val="000000"/>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None/>
                      </a:pPr>
                      <a:r>
                        <a:rPr lang="en" sz="1200">
                          <a:latin typeface="Inter"/>
                          <a:ea typeface="Inter"/>
                          <a:cs typeface="Inter"/>
                          <a:sym typeface="Inter"/>
                        </a:rPr>
                        <a:t>Nigeria</a:t>
                      </a:r>
                      <a:endParaRPr sz="1200">
                        <a:solidFill>
                          <a:srgbClr val="000000"/>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206850">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48025">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Algeria</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Comparison</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206850">
                <a:tc>
                  <a:txBody>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Most Similar: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Most Different:</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4" name="Shape 194"/>
        <p:cNvGrpSpPr/>
        <p:nvPr/>
      </p:nvGrpSpPr>
      <p:grpSpPr>
        <a:xfrm>
          <a:off x="0" y="0"/>
          <a:ext cx="0" cy="0"/>
          <a:chOff x="0" y="0"/>
          <a:chExt cx="0" cy="0"/>
        </a:xfrm>
      </p:grpSpPr>
      <p:sp>
        <p:nvSpPr>
          <p:cNvPr id="195" name="Google Shape;195;p42"/>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Comparison</a:t>
            </a:r>
            <a:endParaRPr sz="2500">
              <a:solidFill>
                <a:schemeClr val="dk1"/>
              </a:solidFill>
              <a:latin typeface="Plus Jakarta Sans"/>
              <a:ea typeface="Plus Jakarta Sans"/>
              <a:cs typeface="Plus Jakarta Sans"/>
              <a:sym typeface="Plus Jakarta Sans"/>
            </a:endParaRPr>
          </a:p>
        </p:txBody>
      </p:sp>
      <p:sp>
        <p:nvSpPr>
          <p:cNvPr id="196" name="Google Shape;196;p4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97" name="Google Shape;197;p42"/>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98" name="Google Shape;198;p4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99" name="Google Shape;199;p42"/>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200" name="Google Shape;200;p42"/>
          <p:cNvSpPr txBox="1"/>
          <p:nvPr/>
        </p:nvSpPr>
        <p:spPr>
          <a:xfrm>
            <a:off x="503838" y="2163829"/>
            <a:ext cx="2298600" cy="798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t/>
            </a:r>
            <a:endParaRPr sz="1800">
              <a:latin typeface="Inter"/>
              <a:ea typeface="Inter"/>
              <a:cs typeface="Inter"/>
              <a:sym typeface="Inter"/>
            </a:endParaRPr>
          </a:p>
        </p:txBody>
      </p:sp>
      <p:sp>
        <p:nvSpPr>
          <p:cNvPr id="201" name="Google Shape;201;p42"/>
          <p:cNvSpPr txBox="1"/>
          <p:nvPr/>
        </p:nvSpPr>
        <p:spPr>
          <a:xfrm>
            <a:off x="4970083" y="2163831"/>
            <a:ext cx="2298600" cy="798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t/>
            </a:r>
            <a:endParaRPr sz="1800">
              <a:latin typeface="Inter"/>
              <a:ea typeface="Inter"/>
              <a:cs typeface="Inter"/>
              <a:sym typeface="Inter"/>
            </a:endParaRPr>
          </a:p>
        </p:txBody>
      </p:sp>
      <p:graphicFrame>
        <p:nvGraphicFramePr>
          <p:cNvPr id="202" name="Google Shape;202;p42"/>
          <p:cNvGraphicFramePr/>
          <p:nvPr/>
        </p:nvGraphicFramePr>
        <p:xfrm>
          <a:off x="503824" y="3910029"/>
          <a:ext cx="3000000" cy="3000000"/>
        </p:xfrm>
        <a:graphic>
          <a:graphicData uri="http://schemas.openxmlformats.org/drawingml/2006/table">
            <a:tbl>
              <a:tblPr>
                <a:noFill/>
                <a:tableStyleId>{DCF2EA7C-E305-473A-8996-DC8AE4F13D95}</a:tableStyleId>
              </a:tblPr>
              <a:tblGrid>
                <a:gridCol w="2254925"/>
                <a:gridCol w="2254925"/>
                <a:gridCol w="2254925"/>
              </a:tblGrid>
              <a:tr h="1119175">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1</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2</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3</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graphicFrame>
        <p:nvGraphicFramePr>
          <p:cNvPr id="203" name="Google Shape;203;p42"/>
          <p:cNvGraphicFramePr/>
          <p:nvPr/>
        </p:nvGraphicFramePr>
        <p:xfrm>
          <a:off x="503824" y="6474548"/>
          <a:ext cx="3000000" cy="3000000"/>
        </p:xfrm>
        <a:graphic>
          <a:graphicData uri="http://schemas.openxmlformats.org/drawingml/2006/table">
            <a:tbl>
              <a:tblPr>
                <a:noFill/>
                <a:tableStyleId>{DCF2EA7C-E305-473A-8996-DC8AE4F13D95}</a:tableStyleId>
              </a:tblPr>
              <a:tblGrid>
                <a:gridCol w="2579025"/>
                <a:gridCol w="1616500"/>
                <a:gridCol w="2569225"/>
              </a:tblGrid>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sz="1500">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204" name="Google Shape;204;p42"/>
          <p:cNvSpPr/>
          <p:nvPr/>
        </p:nvSpPr>
        <p:spPr>
          <a:xfrm rot="-5400000">
            <a:off x="3411863" y="545679"/>
            <a:ext cx="9795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205" name="Google Shape;205;p42"/>
          <p:cNvSpPr/>
          <p:nvPr/>
        </p:nvSpPr>
        <p:spPr>
          <a:xfrm rot="-5400000">
            <a:off x="3596213" y="3304133"/>
            <a:ext cx="6108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206" name="Google Shape;206;p42"/>
          <p:cNvSpPr txBox="1"/>
          <p:nvPr/>
        </p:nvSpPr>
        <p:spPr>
          <a:xfrm>
            <a:off x="3199613" y="2411540"/>
            <a:ext cx="1373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700">
                <a:latin typeface="Inter"/>
                <a:ea typeface="Inter"/>
                <a:cs typeface="Inter"/>
                <a:sym typeface="Inter"/>
              </a:rPr>
              <a:t>Similarities</a:t>
            </a:r>
            <a:endParaRPr sz="1700">
              <a:latin typeface="Inter"/>
              <a:ea typeface="Inter"/>
              <a:cs typeface="Inter"/>
              <a:sym typeface="Inter"/>
            </a:endParaRPr>
          </a:p>
        </p:txBody>
      </p:sp>
      <p:sp>
        <p:nvSpPr>
          <p:cNvPr id="207" name="Google Shape;207;p42"/>
          <p:cNvSpPr txBox="1"/>
          <p:nvPr/>
        </p:nvSpPr>
        <p:spPr>
          <a:xfrm>
            <a:off x="2541553" y="5345018"/>
            <a:ext cx="2720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600">
                <a:solidFill>
                  <a:schemeClr val="dk1"/>
                </a:solidFill>
                <a:latin typeface="Inter"/>
                <a:ea typeface="Inter"/>
                <a:cs typeface="Inter"/>
                <a:sym typeface="Inter"/>
              </a:rPr>
              <a:t>Different in regards to...</a:t>
            </a:r>
            <a:endParaRPr sz="1600">
              <a:solidFill>
                <a:schemeClr val="dk1"/>
              </a:solidFill>
              <a:latin typeface="Inter"/>
              <a:ea typeface="Inter"/>
              <a:cs typeface="Inter"/>
              <a:sym typeface="Inter"/>
            </a:endParaRPr>
          </a:p>
          <a:p>
            <a:pPr indent="0" lvl="0" marL="0" rtl="0" algn="ctr">
              <a:spcBef>
                <a:spcPts val="0"/>
              </a:spcBef>
              <a:spcAft>
                <a:spcPts val="0"/>
              </a:spcAft>
              <a:buNone/>
            </a:pPr>
            <a:r>
              <a:t/>
            </a:r>
            <a:endParaRPr sz="1700">
              <a:latin typeface="Inter"/>
              <a:ea typeface="Inter"/>
              <a:cs typeface="Inter"/>
              <a:sym typeface="Inter"/>
            </a:endParaRPr>
          </a:p>
        </p:txBody>
      </p:sp>
      <p:sp>
        <p:nvSpPr>
          <p:cNvPr id="208" name="Google Shape;208;p42"/>
          <p:cNvSpPr txBox="1"/>
          <p:nvPr/>
        </p:nvSpPr>
        <p:spPr>
          <a:xfrm>
            <a:off x="966600" y="1165650"/>
            <a:ext cx="60912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First, write two topics to be compared  below. Then identify three ways that these topics are similar. Next, identify three ways in which they differ. In the middle of the differences table, identify how they are different from each other.</a:t>
            </a:r>
            <a:endParaRPr sz="1200">
              <a:latin typeface="Plus Jakarta Sans"/>
              <a:ea typeface="Plus Jakarta Sans"/>
              <a:cs typeface="Plus Jakarta Sans"/>
              <a:sym typeface="Plus Jakarta Sans"/>
            </a:endParaRPr>
          </a:p>
        </p:txBody>
      </p:sp>
      <p:pic>
        <p:nvPicPr>
          <p:cNvPr id="209" name="Google Shape;209;p42"/>
          <p:cNvPicPr preferRelativeResize="0"/>
          <p:nvPr/>
        </p:nvPicPr>
        <p:blipFill>
          <a:blip r:embed="rId5">
            <a:alphaModFix/>
          </a:blip>
          <a:stretch>
            <a:fillRect/>
          </a:stretch>
        </p:blipFill>
        <p:spPr>
          <a:xfrm>
            <a:off x="342975" y="1165660"/>
            <a:ext cx="674458" cy="674457"/>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3" name="Shape 213"/>
        <p:cNvGrpSpPr/>
        <p:nvPr/>
      </p:nvGrpSpPr>
      <p:grpSpPr>
        <a:xfrm>
          <a:off x="0" y="0"/>
          <a:ext cx="0" cy="0"/>
          <a:chOff x="0" y="0"/>
          <a:chExt cx="0" cy="0"/>
        </a:xfrm>
      </p:grpSpPr>
      <p:graphicFrame>
        <p:nvGraphicFramePr>
          <p:cNvPr id="214" name="Google Shape;214;p43"/>
          <p:cNvGraphicFramePr/>
          <p:nvPr/>
        </p:nvGraphicFramePr>
        <p:xfrm>
          <a:off x="469041" y="1410920"/>
          <a:ext cx="3000000" cy="3000000"/>
        </p:xfrm>
        <a:graphic>
          <a:graphicData uri="http://schemas.openxmlformats.org/drawingml/2006/table">
            <a:tbl>
              <a:tblPr>
                <a:noFill/>
                <a:tableStyleId>{6256ADD9-04BD-4659-AFFE-B5A5A882039D}</a:tableStyleId>
              </a:tblPr>
              <a:tblGrid>
                <a:gridCol w="6947875"/>
              </a:tblGrid>
              <a:tr h="299750">
                <a:tc>
                  <a:txBody>
                    <a:bodyPr/>
                    <a:lstStyle/>
                    <a:p>
                      <a:pPr indent="0" lvl="0" marL="0" rtl="0" algn="l">
                        <a:spcBef>
                          <a:spcPts val="0"/>
                        </a:spcBef>
                        <a:spcAft>
                          <a:spcPts val="0"/>
                        </a:spcAft>
                        <a:buNone/>
                      </a:pPr>
                      <a:r>
                        <a:rPr b="1" lang="en" sz="1200">
                          <a:latin typeface="Halant"/>
                          <a:ea typeface="Halant"/>
                          <a:cs typeface="Halant"/>
                          <a:sym typeface="Halant"/>
                        </a:rPr>
                        <a:t>Directions:</a:t>
                      </a:r>
                      <a:r>
                        <a:rPr lang="en" sz="1200">
                          <a:latin typeface="Halant"/>
                          <a:ea typeface="Halant"/>
                          <a:cs typeface="Halant"/>
                          <a:sym typeface="Halant"/>
                        </a:rPr>
                        <a:t> Follow along with the slides to answer the following questions.</a:t>
                      </a:r>
                      <a:endParaRPr sz="1200">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50050">
                <a:tc>
                  <a:txBody>
                    <a:bodyPr/>
                    <a:lstStyle/>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How did global events like World War I, World War II, and the Cold War contribute to African independence movements?</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rgbClr val="E95C3D"/>
                          </a:solidFill>
                          <a:latin typeface="Inter"/>
                          <a:ea typeface="Inter"/>
                          <a:cs typeface="Inter"/>
                          <a:sym typeface="Inter"/>
                        </a:rPr>
                        <a:t>These global events weakened European powers politically and economically, making it harder for them to maintain control over colonies. African soldiers who fought in the wars demanded rights and recognition, and the spread of ideas like self-determination and freedom fueled anti-colonial movements.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Based on the timeline, what year would you argue the African Independence movement began? Explain your answer. </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rgbClr val="E95C3D"/>
                          </a:solidFill>
                          <a:latin typeface="Inter"/>
                          <a:ea typeface="Inter"/>
                          <a:cs typeface="Inter"/>
                          <a:sym typeface="Inter"/>
                        </a:rPr>
                        <a:t>A strong argument could be made for 1945, the end of WWII, as a starting point because that’s when decolonization accelerated globally and African leaders began to push more forcefully for independence.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Say-it-in-Six: Define Pan-Africanism</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rgbClr val="E95C3D"/>
                          </a:solidFill>
                          <a:latin typeface="Inter"/>
                          <a:ea typeface="Inter"/>
                          <a:cs typeface="Inter"/>
                          <a:sym typeface="Inter"/>
                        </a:rPr>
                        <a:t>Africa for Africans, unity across borders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6) Why might some leaders prioritize national independence over continental unity?</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rgbClr val="E95C3D"/>
                          </a:solidFill>
                          <a:latin typeface="Inter"/>
                          <a:ea typeface="Inter"/>
                          <a:cs typeface="Inter"/>
                          <a:sym typeface="Inter"/>
                        </a:rPr>
                        <a:t>Many leaders focused on national independence first because their countries were dealing with urgent issues like building governments, managing ethnic divisions, and recovering from colonial rule. Continental unity was an ideal, but immediate local needs often took priority.</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7) List three strategies used to achieve independence.</a:t>
                      </a:r>
                      <a:endParaRPr sz="1200">
                        <a:solidFill>
                          <a:schemeClr val="dk1"/>
                        </a:solidFill>
                        <a:latin typeface="Inter"/>
                        <a:ea typeface="Inter"/>
                        <a:cs typeface="Inter"/>
                        <a:sym typeface="Inter"/>
                      </a:endParaRPr>
                    </a:p>
                    <a:p>
                      <a:pPr indent="-304800" lvl="0" marL="857250" rtl="0" algn="l">
                        <a:spcBef>
                          <a:spcPts val="0"/>
                        </a:spcBef>
                        <a:spcAft>
                          <a:spcPts val="0"/>
                        </a:spcAft>
                        <a:buClr>
                          <a:schemeClr val="dk1"/>
                        </a:buClr>
                        <a:buSzPts val="1200"/>
                        <a:buFont typeface="Inter"/>
                        <a:buChar char="●"/>
                      </a:pPr>
                      <a:r>
                        <a:rPr b="1" lang="en" sz="1200">
                          <a:solidFill>
                            <a:srgbClr val="E95C3D"/>
                          </a:solidFill>
                          <a:latin typeface="Inter"/>
                          <a:ea typeface="Inter"/>
                          <a:cs typeface="Inter"/>
                          <a:sym typeface="Inter"/>
                        </a:rPr>
                        <a:t>Nonviolent political organizing</a:t>
                      </a:r>
                      <a:endParaRPr b="1" sz="1200">
                        <a:solidFill>
                          <a:srgbClr val="E95C3D"/>
                        </a:solidFill>
                        <a:latin typeface="Inter"/>
                        <a:ea typeface="Inter"/>
                        <a:cs typeface="Inter"/>
                        <a:sym typeface="Inter"/>
                      </a:endParaRPr>
                    </a:p>
                    <a:p>
                      <a:pPr indent="0" lvl="0" marL="914400" rtl="0" algn="l">
                        <a:spcBef>
                          <a:spcPts val="0"/>
                        </a:spcBef>
                        <a:spcAft>
                          <a:spcPts val="0"/>
                        </a:spcAft>
                        <a:buNone/>
                      </a:pPr>
                      <a:r>
                        <a:t/>
                      </a:r>
                      <a:endParaRPr b="1" sz="1200">
                        <a:solidFill>
                          <a:srgbClr val="E95C3D"/>
                        </a:solidFill>
                        <a:latin typeface="Inter"/>
                        <a:ea typeface="Inter"/>
                        <a:cs typeface="Inter"/>
                        <a:sym typeface="Inter"/>
                      </a:endParaRPr>
                    </a:p>
                    <a:p>
                      <a:pPr indent="-304800" lvl="0" marL="857250" rtl="0" algn="l">
                        <a:spcBef>
                          <a:spcPts val="0"/>
                        </a:spcBef>
                        <a:spcAft>
                          <a:spcPts val="0"/>
                        </a:spcAft>
                        <a:buClr>
                          <a:schemeClr val="dk1"/>
                        </a:buClr>
                        <a:buSzPts val="1200"/>
                        <a:buFont typeface="Inter"/>
                        <a:buChar char="●"/>
                      </a:pPr>
                      <a:r>
                        <a:rPr b="1" lang="en" sz="1200">
                          <a:solidFill>
                            <a:srgbClr val="E95C3D"/>
                          </a:solidFill>
                          <a:latin typeface="Inter"/>
                          <a:ea typeface="Inter"/>
                          <a:cs typeface="Inter"/>
                          <a:sym typeface="Inter"/>
                        </a:rPr>
                        <a:t>Armed resistance</a:t>
                      </a:r>
                      <a:endParaRPr b="1" sz="1200">
                        <a:solidFill>
                          <a:srgbClr val="E95C3D"/>
                        </a:solidFill>
                        <a:latin typeface="Inter"/>
                        <a:ea typeface="Inter"/>
                        <a:cs typeface="Inter"/>
                        <a:sym typeface="Inter"/>
                      </a:endParaRPr>
                    </a:p>
                    <a:p>
                      <a:pPr indent="0" lvl="0" marL="914400" rtl="0" algn="l">
                        <a:spcBef>
                          <a:spcPts val="0"/>
                        </a:spcBef>
                        <a:spcAft>
                          <a:spcPts val="0"/>
                        </a:spcAft>
                        <a:buNone/>
                      </a:pPr>
                      <a:r>
                        <a:t/>
                      </a:r>
                      <a:endParaRPr b="1" sz="1200">
                        <a:solidFill>
                          <a:srgbClr val="E95C3D"/>
                        </a:solidFill>
                        <a:latin typeface="Inter"/>
                        <a:ea typeface="Inter"/>
                        <a:cs typeface="Inter"/>
                        <a:sym typeface="Inter"/>
                      </a:endParaRPr>
                    </a:p>
                    <a:p>
                      <a:pPr indent="-304800" lvl="0" marL="857250" rtl="0" algn="l">
                        <a:spcBef>
                          <a:spcPts val="0"/>
                        </a:spcBef>
                        <a:spcAft>
                          <a:spcPts val="0"/>
                        </a:spcAft>
                        <a:buClr>
                          <a:schemeClr val="dk1"/>
                        </a:buClr>
                        <a:buSzPts val="1200"/>
                        <a:buFont typeface="Inter"/>
                        <a:buChar char="●"/>
                      </a:pPr>
                      <a:r>
                        <a:rPr b="1" lang="en" sz="1200">
                          <a:solidFill>
                            <a:srgbClr val="E95C3D"/>
                          </a:solidFill>
                          <a:latin typeface="Inter"/>
                          <a:ea typeface="Inter"/>
                          <a:cs typeface="Inter"/>
                          <a:sym typeface="Inter"/>
                        </a:rPr>
                        <a:t>International diplomacy and pressure</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8) How did women contribute to independence movements beyond protests?</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rgbClr val="E95C3D"/>
                          </a:solidFill>
                          <a:latin typeface="Inter"/>
                          <a:ea typeface="Inter"/>
                          <a:cs typeface="Inter"/>
                          <a:sym typeface="Inter"/>
                        </a:rPr>
                        <a:t>Women organized politically, led unions and grassroots movements, supported fighters with supplies and intelligence, and helped shape post-independence social reform agendas. They also challenged both colonial rule and gender inequality within the movements.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9) How do Pan-African ideas continue to influence Africa and the African diaspora today?</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rgbClr val="E95C3D"/>
                          </a:solidFill>
                          <a:latin typeface="Inter"/>
                          <a:ea typeface="Inter"/>
                          <a:cs typeface="Inter"/>
                          <a:sym typeface="Inter"/>
                        </a:rPr>
                        <a:t>Pan-Africanism influences modern organizations like the African Union. It continues to promote unity, cultural pride, and political collaboration among people of African descent worldwide.</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215" name="Google Shape;215;p43"/>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Contextualization</a:t>
            </a:r>
            <a:endParaRPr sz="1300">
              <a:latin typeface="Inter"/>
              <a:ea typeface="Inter"/>
              <a:cs typeface="Inter"/>
              <a:sym typeface="Inter"/>
            </a:endParaRPr>
          </a:p>
        </p:txBody>
      </p:sp>
      <p:sp>
        <p:nvSpPr>
          <p:cNvPr id="216" name="Google Shape;216;p43"/>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Guided Notes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100">
                <a:solidFill>
                  <a:schemeClr val="dk1"/>
                </a:solidFill>
                <a:latin typeface="Plus Jakarta Sans Medium"/>
                <a:ea typeface="Plus Jakarta Sans Medium"/>
                <a:cs typeface="Plus Jakarta Sans Medium"/>
                <a:sym typeface="Plus Jakarta Sans Medium"/>
              </a:rPr>
              <a:t>Comparing African Independence Movements (Exemplar)</a:t>
            </a:r>
            <a:endParaRPr sz="21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217" name="Google Shape;217;p43"/>
          <p:cNvPicPr preferRelativeResize="0"/>
          <p:nvPr/>
        </p:nvPicPr>
        <p:blipFill>
          <a:blip r:embed="rId3">
            <a:alphaModFix/>
          </a:blip>
          <a:stretch>
            <a:fillRect/>
          </a:stretch>
        </p:blipFill>
        <p:spPr>
          <a:xfrm>
            <a:off x="216272" y="78597"/>
            <a:ext cx="1056536" cy="438114"/>
          </a:xfrm>
          <a:prstGeom prst="rect">
            <a:avLst/>
          </a:prstGeom>
          <a:noFill/>
          <a:ln>
            <a:noFill/>
          </a:ln>
        </p:spPr>
      </p:pic>
      <p:sp>
        <p:nvSpPr>
          <p:cNvPr id="218" name="Google Shape;218;p43"/>
          <p:cNvSpPr txBox="1"/>
          <p:nvPr/>
        </p:nvSpPr>
        <p:spPr>
          <a:xfrm>
            <a:off x="359789" y="1052242"/>
            <a:ext cx="75570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2" name="Shape 222"/>
        <p:cNvGrpSpPr/>
        <p:nvPr/>
      </p:nvGrpSpPr>
      <p:grpSpPr>
        <a:xfrm>
          <a:off x="0" y="0"/>
          <a:ext cx="0" cy="0"/>
          <a:chOff x="0" y="0"/>
          <a:chExt cx="0" cy="0"/>
        </a:xfrm>
      </p:grpSpPr>
      <p:sp>
        <p:nvSpPr>
          <p:cNvPr id="223" name="Google Shape;223;p44"/>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Reading Questions (Congo Exemplar)</a:t>
            </a:r>
            <a:endParaRPr sz="1900">
              <a:solidFill>
                <a:schemeClr val="dk1"/>
              </a:solidFill>
              <a:latin typeface="Plus Jakarta Sans"/>
              <a:ea typeface="Plus Jakarta Sans"/>
              <a:cs typeface="Plus Jakarta Sans"/>
              <a:sym typeface="Plus Jakarta Sans"/>
            </a:endParaRPr>
          </a:p>
        </p:txBody>
      </p:sp>
      <p:sp>
        <p:nvSpPr>
          <p:cNvPr id="224" name="Google Shape;224;p44"/>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25" name="Google Shape;225;p44"/>
          <p:cNvPicPr preferRelativeResize="0"/>
          <p:nvPr/>
        </p:nvPicPr>
        <p:blipFill>
          <a:blip r:embed="rId3">
            <a:alphaModFix/>
          </a:blip>
          <a:stretch>
            <a:fillRect/>
          </a:stretch>
        </p:blipFill>
        <p:spPr>
          <a:xfrm>
            <a:off x="390131" y="9513171"/>
            <a:ext cx="425136" cy="425136"/>
          </a:xfrm>
          <a:prstGeom prst="rect">
            <a:avLst/>
          </a:prstGeom>
          <a:noFill/>
          <a:ln>
            <a:noFill/>
          </a:ln>
        </p:spPr>
      </p:pic>
      <p:sp>
        <p:nvSpPr>
          <p:cNvPr id="226" name="Google Shape;226;p44"/>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27" name="Google Shape;227;p44"/>
          <p:cNvPicPr preferRelativeResize="0"/>
          <p:nvPr/>
        </p:nvPicPr>
        <p:blipFill>
          <a:blip r:embed="rId4">
            <a:alphaModFix/>
          </a:blip>
          <a:stretch>
            <a:fillRect/>
          </a:stretch>
        </p:blipFill>
        <p:spPr>
          <a:xfrm>
            <a:off x="216272" y="154797"/>
            <a:ext cx="1041739" cy="431978"/>
          </a:xfrm>
          <a:prstGeom prst="rect">
            <a:avLst/>
          </a:prstGeom>
          <a:noFill/>
          <a:ln>
            <a:noFill/>
          </a:ln>
        </p:spPr>
      </p:pic>
      <p:sp>
        <p:nvSpPr>
          <p:cNvPr id="228" name="Google Shape;228;p44"/>
          <p:cNvSpPr txBox="1"/>
          <p:nvPr/>
        </p:nvSpPr>
        <p:spPr>
          <a:xfrm>
            <a:off x="430306" y="721739"/>
            <a:ext cx="6454500" cy="3594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solidFill>
                  <a:srgbClr val="000000"/>
                </a:solidFill>
                <a:latin typeface="Halant"/>
                <a:ea typeface="Halant"/>
                <a:cs typeface="Halant"/>
                <a:sym typeface="Halant"/>
              </a:rPr>
              <a:t>After completing the reading, answer the following questions.</a:t>
            </a:r>
            <a:endParaRPr sz="1200">
              <a:solidFill>
                <a:srgbClr val="000000"/>
              </a:solidFill>
              <a:latin typeface="Halant"/>
              <a:ea typeface="Halant"/>
              <a:cs typeface="Halant"/>
              <a:sym typeface="Halant"/>
            </a:endParaRPr>
          </a:p>
        </p:txBody>
      </p:sp>
      <p:graphicFrame>
        <p:nvGraphicFramePr>
          <p:cNvPr id="229" name="Google Shape;229;p44"/>
          <p:cNvGraphicFramePr/>
          <p:nvPr/>
        </p:nvGraphicFramePr>
        <p:xfrm>
          <a:off x="449976" y="1130830"/>
          <a:ext cx="3000000" cy="3000000"/>
        </p:xfrm>
        <a:graphic>
          <a:graphicData uri="http://schemas.openxmlformats.org/drawingml/2006/table">
            <a:tbl>
              <a:tblPr>
                <a:noFill/>
                <a:tableStyleId>{DCF2EA7C-E305-473A-8996-DC8AE4F13D95}</a:tableStyleId>
              </a:tblPr>
              <a:tblGrid>
                <a:gridCol w="3466150"/>
                <a:gridCol w="3466150"/>
              </a:tblGrid>
              <a:tr h="435650">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1. What information is known about the </a:t>
                      </a:r>
                      <a:r>
                        <a:rPr lang="en" sz="1200">
                          <a:latin typeface="Inter"/>
                          <a:ea typeface="Inter"/>
                          <a:cs typeface="Inter"/>
                          <a:sym typeface="Inter"/>
                        </a:rPr>
                        <a:t>people mentioned in the sources</a:t>
                      </a:r>
                      <a:r>
                        <a:rPr lang="en" sz="1200">
                          <a:solidFill>
                            <a:srgbClr val="000000"/>
                          </a:solidFill>
                          <a:latin typeface="Inter"/>
                          <a:ea typeface="Inter"/>
                          <a:cs typeface="Inter"/>
                          <a:sym typeface="Inter"/>
                        </a:rPr>
                        <a:t>?</a:t>
                      </a:r>
                      <a:endParaRPr sz="1200">
                        <a:latin typeface="Inter"/>
                        <a:ea typeface="Inter"/>
                        <a:cs typeface="Inter"/>
                        <a:sym typeface="Inter"/>
                      </a:endParaRPr>
                    </a:p>
                  </a:txBody>
                  <a:tcPr marT="87275" marB="87275" marR="86050" marL="86050" anchor="ctr">
                    <a:solidFill>
                      <a:srgbClr val="D9D9D9"/>
                    </a:solidFill>
                  </a:tcPr>
                </a:tc>
                <a:tc>
                  <a:txBody>
                    <a:bodyPr/>
                    <a:lstStyle/>
                    <a:p>
                      <a:pPr indent="0" lvl="0" marL="0" rtl="0" algn="ctr">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2. </a:t>
                      </a:r>
                      <a:r>
                        <a:rPr lang="en" sz="1200">
                          <a:solidFill>
                            <a:schemeClr val="dk1"/>
                          </a:solidFill>
                          <a:latin typeface="Inter"/>
                          <a:ea typeface="Inter"/>
                          <a:cs typeface="Inter"/>
                          <a:sym typeface="Inter"/>
                        </a:rPr>
                        <a:t>Circle the types of resistance utilized in the African Independence movements as mentioned in the sources.</a:t>
                      </a:r>
                      <a:endParaRPr sz="1200">
                        <a:latin typeface="Inter"/>
                        <a:ea typeface="Inter"/>
                        <a:cs typeface="Inter"/>
                        <a:sym typeface="Inter"/>
                      </a:endParaRPr>
                    </a:p>
                  </a:txBody>
                  <a:tcPr marT="87275" marB="87275" marR="86050" marL="86050" anchor="ctr">
                    <a:solidFill>
                      <a:srgbClr val="D9D9D9"/>
                    </a:solidFill>
                  </a:tcPr>
                </a:tc>
              </a:tr>
              <a:tr h="1386175">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Patrice Lumumba was the first Prime Minister of the newly independent Democratic Republic of the Congo and a central nationalist leader.</a:t>
                      </a:r>
                      <a:br>
                        <a:rPr b="1" lang="en" sz="1200">
                          <a:solidFill>
                            <a:schemeClr val="accent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Andrée Blouin was a Pan-African activist and advisor to Congolese leaders. She played a key role in mobilizing women and supporting independence movements.</a:t>
                      </a:r>
                      <a:br>
                        <a:rPr b="1" lang="en" sz="1200">
                          <a:solidFill>
                            <a:schemeClr val="accent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Antoine Gizenga was a political leader who worked closely with Lumumba and led the PSA (Parti Solidaire Africain).</a:t>
                      </a:r>
                      <a:endParaRPr b="1" sz="1300">
                        <a:solidFill>
                          <a:schemeClr val="accent1"/>
                        </a:solidFill>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Military Resistance</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Political Organizing</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Civil Disobedience</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Pan-African Advocacy</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Cultural Preservation</a:t>
                      </a:r>
                      <a:endParaRPr sz="1200">
                        <a:solidFill>
                          <a:schemeClr val="dk1"/>
                        </a:solidFill>
                        <a:latin typeface="Inter"/>
                        <a:ea typeface="Inter"/>
                        <a:cs typeface="Inter"/>
                        <a:sym typeface="Inter"/>
                      </a:endParaRPr>
                    </a:p>
                  </a:txBody>
                  <a:tcPr marT="87275" marB="87275" marR="86050" marL="86050" anchor="ctr">
                    <a:lnB cap="flat" cmpd="sng" w="9525">
                      <a:solidFill>
                        <a:srgbClr val="9E9E9E"/>
                      </a:solidFill>
                      <a:prstDash val="solid"/>
                      <a:round/>
                      <a:headEnd len="sm" w="sm" type="none"/>
                      <a:tailEnd len="sm" w="sm" type="none"/>
                    </a:lnB>
                  </a:tcPr>
                </a:tc>
              </a:tr>
              <a:tr h="448025">
                <a:tc>
                  <a:txBody>
                    <a:bodyPr/>
                    <a:lstStyle/>
                    <a:p>
                      <a:pPr indent="0" lvl="0" marL="0" rtl="0" algn="ctr">
                        <a:lnSpc>
                          <a:spcPct val="100000"/>
                        </a:lnSpc>
                        <a:spcBef>
                          <a:spcPts val="0"/>
                        </a:spcBef>
                        <a:spcAft>
                          <a:spcPts val="0"/>
                        </a:spcAft>
                        <a:buNone/>
                      </a:pPr>
                      <a:r>
                        <a:rPr lang="en" sz="1200">
                          <a:latin typeface="Inter"/>
                          <a:ea typeface="Inter"/>
                          <a:cs typeface="Inter"/>
                          <a:sym typeface="Inter"/>
                        </a:rPr>
                        <a:t>3.</a:t>
                      </a:r>
                      <a:r>
                        <a:rPr lang="en" sz="1200">
                          <a:solidFill>
                            <a:schemeClr val="dk1"/>
                          </a:solidFill>
                          <a:latin typeface="Inter"/>
                          <a:ea typeface="Inter"/>
                          <a:cs typeface="Inter"/>
                          <a:sym typeface="Inter"/>
                        </a:rPr>
                        <a:t> What grievances or injustices are highlighted in the sources?</a:t>
                      </a:r>
                      <a:endParaRPr sz="1200">
                        <a:solidFill>
                          <a:srgbClr val="000000"/>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None/>
                      </a:pPr>
                      <a:r>
                        <a:rPr lang="en" sz="1200">
                          <a:latin typeface="Inter"/>
                          <a:ea typeface="Inter"/>
                          <a:cs typeface="Inter"/>
                          <a:sym typeface="Inter"/>
                        </a:rPr>
                        <a:t>4. What are the main arguments expressed in each source?</a:t>
                      </a:r>
                      <a:endParaRPr sz="1200">
                        <a:solidFill>
                          <a:srgbClr val="000000"/>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206850">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Loss of life and suffering under colonial rule</a:t>
                      </a:r>
                      <a:br>
                        <a:rPr b="1" lang="en" sz="1200">
                          <a:solidFill>
                            <a:schemeClr val="accent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Economic exploitation and forced labor</a:t>
                      </a:r>
                      <a:br>
                        <a:rPr b="1" lang="en" sz="1200">
                          <a:solidFill>
                            <a:schemeClr val="accent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Racism and social inequality</a:t>
                      </a:r>
                      <a:br>
                        <a:rPr b="1" lang="en" sz="1200">
                          <a:solidFill>
                            <a:schemeClr val="accent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Political persecution and exile</a:t>
                      </a:r>
                      <a:br>
                        <a:rPr b="1" lang="en" sz="1200">
                          <a:solidFill>
                            <a:schemeClr val="accent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Belgian colonial control and continued interference</a:t>
                      </a:r>
                      <a:endParaRPr b="1" sz="1200">
                        <a:solidFill>
                          <a:schemeClr val="accent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Lumumba’s speech emphasizes that independence was achieved through sacrifice and must lead to Congolese self-rule, pride, and progress.</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Blouin’s account highlights the challenges of being a woman in leadership, the strategic efforts for unity between different Congolese factions, and the surveillance and suppression by colonial powers.</a:t>
                      </a:r>
                      <a:endParaRPr b="1" sz="1200">
                        <a:solidFill>
                          <a:schemeClr val="accent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48025">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5. How does each source describe the future or hopes for their country after independence?</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6. What is a question you could ask to better understand each source?</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206850">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Lumumba envisions a free, proud, and united Congo that will serve as a model for African liberty and contribute to the broader decolonization of Africa.</a:t>
                      </a:r>
                      <a:br>
                        <a:rPr b="1" lang="en" sz="1200">
                          <a:solidFill>
                            <a:schemeClr val="accent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Blouin’s source indirectly suggests hope for women’s continued role in shaping Congo’s future, but it also reflects the dangers of internal conflict and gender discrimination.</a:t>
                      </a:r>
                      <a:endParaRPr b="1" sz="1200">
                        <a:solidFill>
                          <a:schemeClr val="accent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For Lumumba: How did his assassination shortly after independence impact the goals he laid out in his speech?</a:t>
                      </a:r>
                      <a:br>
                        <a:rPr b="1" lang="en" sz="1200">
                          <a:solidFill>
                            <a:schemeClr val="accent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For Blouin: How did gender and race shape her experiences and influence during the decolonization movement in the Congo?</a:t>
                      </a:r>
                      <a:endParaRPr b="1" sz="1200">
                        <a:solidFill>
                          <a:schemeClr val="accent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230" name="Google Shape;230;p44"/>
          <p:cNvSpPr/>
          <p:nvPr/>
        </p:nvSpPr>
        <p:spPr>
          <a:xfrm>
            <a:off x="4814775" y="3338350"/>
            <a:ext cx="1738800" cy="343800"/>
          </a:xfrm>
          <a:prstGeom prst="ellipse">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31" name="Google Shape;231;p44"/>
          <p:cNvSpPr/>
          <p:nvPr/>
        </p:nvSpPr>
        <p:spPr>
          <a:xfrm>
            <a:off x="4814775" y="2576350"/>
            <a:ext cx="1738800" cy="343800"/>
          </a:xfrm>
          <a:prstGeom prst="ellipse">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32" name="Google Shape;232;p44"/>
          <p:cNvSpPr/>
          <p:nvPr/>
        </p:nvSpPr>
        <p:spPr>
          <a:xfrm>
            <a:off x="4814775" y="2957350"/>
            <a:ext cx="1738800" cy="343800"/>
          </a:xfrm>
          <a:prstGeom prst="ellipse">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33" name="Google Shape;233;p44"/>
          <p:cNvSpPr/>
          <p:nvPr/>
        </p:nvSpPr>
        <p:spPr>
          <a:xfrm>
            <a:off x="4814775" y="2195350"/>
            <a:ext cx="1738800" cy="343800"/>
          </a:xfrm>
          <a:prstGeom prst="ellipse">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7" name="Shape 237"/>
        <p:cNvGrpSpPr/>
        <p:nvPr/>
      </p:nvGrpSpPr>
      <p:grpSpPr>
        <a:xfrm>
          <a:off x="0" y="0"/>
          <a:ext cx="0" cy="0"/>
          <a:chOff x="0" y="0"/>
          <a:chExt cx="0" cy="0"/>
        </a:xfrm>
      </p:grpSpPr>
      <p:sp>
        <p:nvSpPr>
          <p:cNvPr id="238" name="Google Shape;238;p45"/>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Inside/Outside Circle (Exemplar)</a:t>
            </a:r>
            <a:endParaRPr sz="1900">
              <a:solidFill>
                <a:schemeClr val="dk1"/>
              </a:solidFill>
              <a:latin typeface="Plus Jakarta Sans"/>
              <a:ea typeface="Plus Jakarta Sans"/>
              <a:cs typeface="Plus Jakarta Sans"/>
              <a:sym typeface="Plus Jakarta Sans"/>
            </a:endParaRPr>
          </a:p>
        </p:txBody>
      </p:sp>
      <p:sp>
        <p:nvSpPr>
          <p:cNvPr id="239" name="Google Shape;239;p45"/>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40" name="Google Shape;240;p45"/>
          <p:cNvPicPr preferRelativeResize="0"/>
          <p:nvPr/>
        </p:nvPicPr>
        <p:blipFill>
          <a:blip r:embed="rId3">
            <a:alphaModFix/>
          </a:blip>
          <a:stretch>
            <a:fillRect/>
          </a:stretch>
        </p:blipFill>
        <p:spPr>
          <a:xfrm>
            <a:off x="390131" y="9513171"/>
            <a:ext cx="425136" cy="425136"/>
          </a:xfrm>
          <a:prstGeom prst="rect">
            <a:avLst/>
          </a:prstGeom>
          <a:noFill/>
          <a:ln>
            <a:noFill/>
          </a:ln>
        </p:spPr>
      </p:pic>
      <p:sp>
        <p:nvSpPr>
          <p:cNvPr id="241" name="Google Shape;241;p45"/>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42" name="Google Shape;242;p45"/>
          <p:cNvPicPr preferRelativeResize="0"/>
          <p:nvPr/>
        </p:nvPicPr>
        <p:blipFill>
          <a:blip r:embed="rId4">
            <a:alphaModFix/>
          </a:blip>
          <a:stretch>
            <a:fillRect/>
          </a:stretch>
        </p:blipFill>
        <p:spPr>
          <a:xfrm>
            <a:off x="216272" y="154797"/>
            <a:ext cx="1041739" cy="431978"/>
          </a:xfrm>
          <a:prstGeom prst="rect">
            <a:avLst/>
          </a:prstGeom>
          <a:noFill/>
          <a:ln>
            <a:noFill/>
          </a:ln>
        </p:spPr>
      </p:pic>
      <p:sp>
        <p:nvSpPr>
          <p:cNvPr id="243" name="Google Shape;243;p45"/>
          <p:cNvSpPr txBox="1"/>
          <p:nvPr/>
        </p:nvSpPr>
        <p:spPr>
          <a:xfrm>
            <a:off x="430306" y="721739"/>
            <a:ext cx="6454500" cy="9135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As you move through the inside/outside circle, take notes about each of the sources, especially focusing on the types of resistance and arguments expressed. After completing the circle, use the last box to determine which country is the most similar and most different from the one you learned about.</a:t>
            </a:r>
            <a:endParaRPr sz="1100">
              <a:solidFill>
                <a:srgbClr val="000000"/>
              </a:solidFill>
              <a:latin typeface="Halant"/>
              <a:ea typeface="Halant"/>
              <a:cs typeface="Halant"/>
              <a:sym typeface="Halant"/>
            </a:endParaRPr>
          </a:p>
        </p:txBody>
      </p:sp>
      <p:graphicFrame>
        <p:nvGraphicFramePr>
          <p:cNvPr id="244" name="Google Shape;244;p45"/>
          <p:cNvGraphicFramePr/>
          <p:nvPr/>
        </p:nvGraphicFramePr>
        <p:xfrm>
          <a:off x="449976" y="1740430"/>
          <a:ext cx="3000000" cy="3000000"/>
        </p:xfrm>
        <a:graphic>
          <a:graphicData uri="http://schemas.openxmlformats.org/drawingml/2006/table">
            <a:tbl>
              <a:tblPr>
                <a:noFill/>
                <a:tableStyleId>{DCF2EA7C-E305-473A-8996-DC8AE4F13D95}</a:tableStyleId>
              </a:tblPr>
              <a:tblGrid>
                <a:gridCol w="3466150"/>
                <a:gridCol w="3466150"/>
              </a:tblGrid>
              <a:tr h="309825">
                <a:tc>
                  <a:txBody>
                    <a:bodyPr/>
                    <a:lstStyle/>
                    <a:p>
                      <a:pPr indent="0" lvl="0" marL="0" rtl="0" algn="ctr">
                        <a:lnSpc>
                          <a:spcPct val="100000"/>
                        </a:lnSpc>
                        <a:spcBef>
                          <a:spcPts val="0"/>
                        </a:spcBef>
                        <a:spcAft>
                          <a:spcPts val="0"/>
                        </a:spcAft>
                        <a:buNone/>
                      </a:pPr>
                      <a:r>
                        <a:rPr lang="en" sz="1200">
                          <a:latin typeface="Inter"/>
                          <a:ea typeface="Inter"/>
                          <a:cs typeface="Inter"/>
                          <a:sym typeface="Inter"/>
                        </a:rPr>
                        <a:t>Kenya</a:t>
                      </a:r>
                      <a:endParaRPr sz="1200">
                        <a:latin typeface="Inter"/>
                        <a:ea typeface="Inter"/>
                        <a:cs typeface="Inter"/>
                        <a:sym typeface="Inter"/>
                      </a:endParaRPr>
                    </a:p>
                  </a:txBody>
                  <a:tcPr marT="87275" marB="87275" marR="86050" marL="86050" anchor="ctr">
                    <a:solidFill>
                      <a:srgbClr val="D9D9D9"/>
                    </a:solidFill>
                  </a:tcPr>
                </a:tc>
                <a:tc>
                  <a:txBody>
                    <a:bodyPr/>
                    <a:lstStyle/>
                    <a:p>
                      <a:pPr indent="0" lvl="0" marL="0" rtl="0" algn="ctr">
                        <a:lnSpc>
                          <a:spcPct val="100000"/>
                        </a:lnSpc>
                        <a:spcBef>
                          <a:spcPts val="0"/>
                        </a:spcBef>
                        <a:spcAft>
                          <a:spcPts val="0"/>
                        </a:spcAft>
                        <a:buClr>
                          <a:srgbClr val="000000"/>
                        </a:buClr>
                        <a:buSzPts val="1100"/>
                        <a:buFont typeface="Arial"/>
                        <a:buNone/>
                      </a:pPr>
                      <a:r>
                        <a:rPr lang="en" sz="1200">
                          <a:latin typeface="Inter"/>
                          <a:ea typeface="Inter"/>
                          <a:cs typeface="Inter"/>
                          <a:sym typeface="Inter"/>
                        </a:rPr>
                        <a:t>Ghana</a:t>
                      </a:r>
                      <a:endParaRPr sz="1200">
                        <a:latin typeface="Inter"/>
                        <a:ea typeface="Inter"/>
                        <a:cs typeface="Inter"/>
                        <a:sym typeface="Inter"/>
                      </a:endParaRPr>
                    </a:p>
                  </a:txBody>
                  <a:tcPr marT="87275" marB="87275" marR="86050" marL="86050" anchor="ctr">
                    <a:solidFill>
                      <a:srgbClr val="D9D9D9"/>
                    </a:solidFill>
                  </a:tcPr>
                </a:tc>
              </a:tr>
              <a:tr h="1578050">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Types of Resistance: Military resistance (Mau Mau), political organizing (Kenyatta &amp; KAU), civil disobedience (forest hiding, petitions)</a:t>
                      </a:r>
                      <a:br>
                        <a:rPr b="1" lang="en" sz="1200">
                          <a:solidFill>
                            <a:schemeClr val="accent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Arguments: Fight for land, equality, and self-governance; rejection of British claims that KAU was violent; need for African unity and political agency</a:t>
                      </a:r>
                      <a:endParaRPr b="1" sz="1200">
                        <a:solidFill>
                          <a:schemeClr val="accent1"/>
                        </a:solidFill>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Types of Resistance: Political organizing (CPP), civil disobedience (Positive Action), Pan-African advocacy (OAU)</a:t>
                      </a:r>
                      <a:br>
                        <a:rPr b="1" lang="en" sz="1200">
                          <a:solidFill>
                            <a:schemeClr val="accent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Arguments: Independence is the first step; Pan-African unity is necessary to resist neocolonialism; women like Hannah Kudjoe were central but erased from history</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tcPr>
                </a:tc>
              </a:tr>
              <a:tr h="309825">
                <a:tc>
                  <a:txBody>
                    <a:bodyPr/>
                    <a:lstStyle/>
                    <a:p>
                      <a:pPr indent="0" lvl="0" marL="0" rtl="0" algn="ctr">
                        <a:lnSpc>
                          <a:spcPct val="100000"/>
                        </a:lnSpc>
                        <a:spcBef>
                          <a:spcPts val="0"/>
                        </a:spcBef>
                        <a:spcAft>
                          <a:spcPts val="0"/>
                        </a:spcAft>
                        <a:buNone/>
                      </a:pPr>
                      <a:r>
                        <a:rPr lang="en" sz="1200">
                          <a:latin typeface="Inter"/>
                          <a:ea typeface="Inter"/>
                          <a:cs typeface="Inter"/>
                          <a:sym typeface="Inter"/>
                        </a:rPr>
                        <a:t>Congo</a:t>
                      </a:r>
                      <a:endParaRPr sz="1200">
                        <a:solidFill>
                          <a:srgbClr val="000000"/>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None/>
                      </a:pPr>
                      <a:r>
                        <a:rPr lang="en" sz="1200">
                          <a:latin typeface="Inter"/>
                          <a:ea typeface="Inter"/>
                          <a:cs typeface="Inter"/>
                          <a:sym typeface="Inter"/>
                        </a:rPr>
                        <a:t>Nigeria</a:t>
                      </a:r>
                      <a:endParaRPr sz="1200">
                        <a:solidFill>
                          <a:srgbClr val="000000"/>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57805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Types of Resistance: Military resistance (FLN struggle), political organizing (MNC, PSA), Pan-African advocacy</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Arguments: Emphasis on suffering under colonialism; Congo must shape its own future; figures like Lumumba and Blouin show both grassroots and elite organizing</a:t>
                      </a:r>
                      <a:endParaRPr b="1" sz="1200">
                        <a:solidFill>
                          <a:srgbClr val="E95C3D"/>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Types of Resistance: Political organizing, Pan-African advocacy, transnational feminist organizing</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Arguments: Unity among African states is crucial; women's empowerment is key to national liberation; African leaders must reject outside interference</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09825">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Algeria</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Comparison</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2284675">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ypes of Resistance: Military resistance (FLN urban guerrilla), cultural preservation, Pan-African alignment</a:t>
                      </a:r>
                      <a:br>
                        <a:rPr b="1" lang="en" sz="1200">
                          <a:solidFill>
                            <a:schemeClr val="accent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Arguments: Deep scars from colonialism; post-independence challenge is mental/cultural liberation; Bouhired symbolizes resistance and injustice</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Most Similar: Ghana</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Most Different: Algeria</a:t>
                      </a:r>
                      <a:endParaRPr b="1" sz="1200">
                        <a:solidFill>
                          <a:schemeClr val="accent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